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395" r:id="rId2"/>
    <p:sldId id="334" r:id="rId3"/>
    <p:sldId id="408" r:id="rId4"/>
    <p:sldId id="409" r:id="rId5"/>
    <p:sldId id="410" r:id="rId6"/>
    <p:sldId id="411" r:id="rId7"/>
    <p:sldId id="412" r:id="rId8"/>
    <p:sldId id="413" r:id="rId9"/>
    <p:sldId id="414" r:id="rId10"/>
    <p:sldId id="415" r:id="rId11"/>
    <p:sldId id="416" r:id="rId12"/>
    <p:sldId id="421" r:id="rId13"/>
    <p:sldId id="418" r:id="rId14"/>
    <p:sldId id="419" r:id="rId15"/>
    <p:sldId id="420" r:id="rId16"/>
    <p:sldId id="417" r:id="rId17"/>
    <p:sldId id="423" r:id="rId18"/>
    <p:sldId id="422" r:id="rId19"/>
    <p:sldId id="42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CD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42" autoAdjust="0"/>
    <p:restoredTop sz="79012" autoAdjust="0"/>
  </p:normalViewPr>
  <p:slideViewPr>
    <p:cSldViewPr>
      <p:cViewPr varScale="1">
        <p:scale>
          <a:sx n="52" d="100"/>
          <a:sy n="52" d="100"/>
        </p:scale>
        <p:origin x="1382" y="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DDC931-BBB8-4BF2-AAC9-868BA53E9ED5}" type="datetime1">
              <a:rPr lang="en-US" smtClean="0"/>
              <a:pPr/>
              <a:t>9/19/2017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71E719-7DBB-4EA8-B655-E02968A31825}" type="slidenum">
              <a:rPr lang="en-US" smtClean="0"/>
              <a:pPr/>
              <a:t>‹#›</a:t>
            </a:fld>
            <a:endParaRPr lang="en-US"/>
          </a:p>
        </p:txBody>
      </p:sp>
    </p:spTree>
    <p:extLst>
      <p:ext uri="{BB962C8B-B14F-4D97-AF65-F5344CB8AC3E}">
        <p14:creationId xmlns:p14="http://schemas.microsoft.com/office/powerpoint/2010/main" val="255143412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891C03-2773-4793-8859-0BCCDC73D36F}" type="datetime1">
              <a:rPr lang="en-US" smtClean="0"/>
              <a:pPr/>
              <a:t>9/19/2017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2056B2-24D8-4486-8F61-82EBA9506E77}" type="slidenum">
              <a:rPr lang="en-US" smtClean="0"/>
              <a:pPr/>
              <a:t>‹#›</a:t>
            </a:fld>
            <a:endParaRPr lang="en-US"/>
          </a:p>
        </p:txBody>
      </p:sp>
    </p:spTree>
    <p:extLst>
      <p:ext uri="{BB962C8B-B14F-4D97-AF65-F5344CB8AC3E}">
        <p14:creationId xmlns:p14="http://schemas.microsoft.com/office/powerpoint/2010/main" val="351336692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User:Jdorje~commonswiki"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lickr.com/people/31846825@N04"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lickr.com/people/31846825@N0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kanat.jsc.vsc.edu/student/pollockj/main_page.htm#Dugger_Aubrey"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kanat.jsc.vsc.edu/student/pollockj/main_page.htm#ACO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ki/User:Kmusse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kanat.jsc.vsc.edu/student/pollockj/main_page.htm#Dugger_Aubrey"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flickr.com/people/56295925@N07" TargetMode="External"/><Relationship Id="rId4" Type="http://schemas.openxmlformats.org/officeDocument/2006/relationships/hyperlink" Target="http://kanat.jsc.vsc.edu/student/pollockj/main_page.htm#ACO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kanat.jsc.vsc.edu/student/pollockj/main_page.htm#Dugger_Aubre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Ask students : What is a watershed? (</a:t>
            </a:r>
            <a:r>
              <a:rPr lang="en-US" sz="1200" i="1" kern="1200" dirty="0" smtClean="0">
                <a:solidFill>
                  <a:schemeClr val="tx1"/>
                </a:solidFill>
                <a:effectLst/>
                <a:latin typeface="Lucida Grande"/>
                <a:ea typeface="Lucida Grande"/>
                <a:cs typeface="Lucida Grande"/>
                <a:sym typeface="Lucida Grande"/>
              </a:rPr>
              <a:t>A region draining into a river, river system, or other body of water.)</a:t>
            </a:r>
            <a:endParaRPr lang="en-US" altLang="en-US" dirty="0"/>
          </a:p>
        </p:txBody>
      </p:sp>
      <p:sp>
        <p:nvSpPr>
          <p:cNvPr id="4" name="Slide Number Placeholder 3"/>
          <p:cNvSpPr>
            <a:spLocks noGrp="1"/>
          </p:cNvSpPr>
          <p:nvPr>
            <p:ph type="sldNum" sz="quarter" idx="10"/>
          </p:nvPr>
        </p:nvSpPr>
        <p:spPr/>
        <p:txBody>
          <a:bodyPr/>
          <a:lstStyle/>
          <a:p>
            <a:fld id="{53E691E7-D70E-7A4B-BEB6-C8480E868B3B}" type="slidenum">
              <a:rPr lang="en-US" smtClean="0"/>
              <a:t>1</a:t>
            </a:fld>
            <a:endParaRPr lang="en-US"/>
          </a:p>
        </p:txBody>
      </p:sp>
    </p:spTree>
    <p:extLst>
      <p:ext uri="{BB962C8B-B14F-4D97-AF65-F5344CB8AC3E}">
        <p14:creationId xmlns:p14="http://schemas.microsoft.com/office/powerpoint/2010/main" val="1070077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a:t>
            </a:r>
            <a:r>
              <a:rPr lang="en-US" baseline="0" dirty="0" smtClean="0"/>
              <a:t> picture </a:t>
            </a:r>
          </a:p>
          <a:p>
            <a:r>
              <a:rPr lang="en-US" baseline="0" dirty="0" smtClean="0"/>
              <a:t>1928 Hurricane Okeechobee Aftermath </a:t>
            </a:r>
          </a:p>
          <a:p>
            <a:r>
              <a:rPr lang="en-US" sz="1200" dirty="0" smtClean="0">
                <a:effectLst/>
                <a:latin typeface="Lucida Grande"/>
                <a:ea typeface="Lucida Grande"/>
                <a:cs typeface="Lucida Grande"/>
                <a:sym typeface="Lucida Grande"/>
              </a:rPr>
              <a:t>https://</a:t>
            </a:r>
            <a:r>
              <a:rPr lang="en-US" sz="1200" dirty="0" err="1" smtClean="0">
                <a:effectLst/>
                <a:latin typeface="Lucida Grande"/>
                <a:ea typeface="Lucida Grande"/>
                <a:cs typeface="Lucida Grande"/>
                <a:sym typeface="Lucida Grande"/>
              </a:rPr>
              <a:t>commons.wikimedia.org</a:t>
            </a:r>
            <a:r>
              <a:rPr lang="en-US" sz="1200" dirty="0" smtClean="0">
                <a:effectLst/>
                <a:latin typeface="Lucida Grande"/>
                <a:ea typeface="Lucida Grande"/>
                <a:cs typeface="Lucida Grande"/>
                <a:sym typeface="Lucida Grande"/>
              </a:rPr>
              <a:t>/wiki/File:1928_Okeechobee_Aftermath_7.jpg</a:t>
            </a:r>
            <a:r>
              <a:rPr lang="en-US" dirty="0" smtClean="0">
                <a:effectLst/>
              </a:rPr>
              <a:t> </a:t>
            </a:r>
          </a:p>
          <a:p>
            <a:pPr marL="0" marR="0" indent="0" defTabSz="457200" eaLnBrk="1" fontAlgn="auto" latinLnBrk="0" hangingPunct="1">
              <a:lnSpc>
                <a:spcPct val="100000"/>
              </a:lnSpc>
              <a:spcBef>
                <a:spcPts val="0"/>
              </a:spcBef>
              <a:spcAft>
                <a:spcPts val="0"/>
              </a:spcAft>
              <a:buClrTx/>
              <a:buSzTx/>
              <a:buFontTx/>
              <a:buNone/>
              <a:tabLst/>
              <a:defRPr/>
            </a:pPr>
            <a:r>
              <a:rPr lang="en-US" sz="1200" u="none" strike="noStrike" dirty="0" smtClean="0">
                <a:effectLst/>
                <a:latin typeface="Lucida Grande"/>
                <a:ea typeface="Lucida Grande"/>
                <a:cs typeface="Lucida Grande"/>
                <a:sym typeface="Lucida Grande"/>
                <a:hlinkClick r:id="rId3" tooltip="User:Jdorje~commonswiki"/>
              </a:rPr>
              <a:t>Jdorje~commonswiki</a:t>
            </a:r>
            <a:endParaRPr lang="en-US" sz="1200" dirty="0" smtClean="0">
              <a:effectLst/>
              <a:latin typeface="Lucida Grande"/>
              <a:ea typeface="Lucida Grande"/>
              <a:cs typeface="Lucida Grande"/>
              <a:sym typeface="Lucida Grande"/>
            </a:endParaRPr>
          </a:p>
          <a:p>
            <a:r>
              <a:rPr lang="en-US" dirty="0" smtClean="0"/>
              <a:t>Public Domain </a:t>
            </a:r>
          </a:p>
          <a:p>
            <a:endParaRPr lang="en-US" dirty="0" smtClean="0"/>
          </a:p>
          <a:p>
            <a:r>
              <a:rPr lang="en-US" dirty="0" smtClean="0"/>
              <a:t>Right</a:t>
            </a:r>
            <a:r>
              <a:rPr lang="en-US" baseline="0" dirty="0" smtClean="0"/>
              <a:t> picture</a:t>
            </a:r>
          </a:p>
          <a:p>
            <a:r>
              <a:rPr lang="en-US" sz="1200" dirty="0" smtClean="0">
                <a:effectLst/>
                <a:latin typeface="Lucida Grande"/>
                <a:ea typeface="Lucida Grande"/>
                <a:cs typeface="Lucida Grande"/>
                <a:sym typeface="Lucida Grande"/>
              </a:rPr>
              <a:t>1928 Hurricane Burial</a:t>
            </a:r>
            <a:r>
              <a:rPr lang="en-US" dirty="0" smtClean="0">
                <a:effectLst/>
              </a:rPr>
              <a:t> </a:t>
            </a:r>
          </a:p>
          <a:p>
            <a:r>
              <a:rPr lang="en-US" sz="1200" dirty="0" smtClean="0">
                <a:effectLst/>
                <a:latin typeface="Lucida Grande"/>
                <a:ea typeface="Lucida Grande"/>
                <a:cs typeface="Lucida Grande"/>
                <a:sym typeface="Lucida Grande"/>
              </a:rPr>
              <a:t>https://</a:t>
            </a:r>
            <a:r>
              <a:rPr lang="en-US" sz="1200" dirty="0" err="1" smtClean="0">
                <a:effectLst/>
                <a:latin typeface="Lucida Grande"/>
                <a:ea typeface="Lucida Grande"/>
                <a:cs typeface="Lucida Grande"/>
                <a:sym typeface="Lucida Grande"/>
              </a:rPr>
              <a:t>en.wikipedia.org</a:t>
            </a:r>
            <a:r>
              <a:rPr lang="en-US" sz="1200" dirty="0" smtClean="0">
                <a:effectLst/>
                <a:latin typeface="Lucida Grande"/>
                <a:ea typeface="Lucida Grande"/>
                <a:cs typeface="Lucida Grande"/>
                <a:sym typeface="Lucida Grande"/>
              </a:rPr>
              <a:t>/wiki/File:Burial_of_victims_of_the_1928_hurricane-_West_Palm_Beach,_Florida_(3674596695).jpg</a:t>
            </a:r>
            <a:r>
              <a:rPr lang="en-US" dirty="0" smtClean="0">
                <a:effectLst/>
              </a:rPr>
              <a:t> </a:t>
            </a:r>
          </a:p>
          <a:p>
            <a:pPr marL="0" marR="0" indent="0" defTabSz="457200" eaLnBrk="1" fontAlgn="auto" latinLnBrk="0" hangingPunct="1">
              <a:lnSpc>
                <a:spcPct val="100000"/>
              </a:lnSpc>
              <a:spcBef>
                <a:spcPts val="0"/>
              </a:spcBef>
              <a:spcAft>
                <a:spcPts val="0"/>
              </a:spcAft>
              <a:buClrTx/>
              <a:buSzTx/>
              <a:buFontTx/>
              <a:buNone/>
              <a:tabLst/>
              <a:defRPr/>
            </a:pPr>
            <a:r>
              <a:rPr lang="en-US" sz="1200" u="none" strike="noStrike" dirty="0" smtClean="0">
                <a:effectLst/>
                <a:latin typeface="Lucida Grande"/>
                <a:ea typeface="Lucida Grande"/>
                <a:cs typeface="Lucida Grande"/>
                <a:sym typeface="Lucida Grande"/>
                <a:hlinkClick r:id="rId4"/>
              </a:rPr>
              <a:t>Florida Memory</a:t>
            </a:r>
            <a:endParaRPr lang="en-US" sz="1200" dirty="0" smtClean="0">
              <a:effectLst/>
              <a:latin typeface="Lucida Grande"/>
              <a:ea typeface="Lucida Grande"/>
              <a:cs typeface="Lucida Grande"/>
              <a:sym typeface="Lucida Grande"/>
            </a:endParaRPr>
          </a:p>
          <a:p>
            <a:r>
              <a:rPr lang="en-US" dirty="0" smtClean="0"/>
              <a:t>Public Domain </a:t>
            </a:r>
            <a:endParaRPr lang="en-US" dirty="0"/>
          </a:p>
        </p:txBody>
      </p:sp>
    </p:spTree>
    <p:extLst>
      <p:ext uri="{BB962C8B-B14F-4D97-AF65-F5344CB8AC3E}">
        <p14:creationId xmlns:p14="http://schemas.microsoft.com/office/powerpoint/2010/main" val="121774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The Herbert Hoover Dike is an earthen dam that surrounds Lake Okeechobee. </a:t>
            </a:r>
          </a:p>
          <a:p>
            <a:pPr eaLnBrk="1" hangingPunct="1"/>
            <a:r>
              <a:rPr lang="en-US" altLang="en-US" dirty="0" smtClean="0">
                <a:latin typeface="Arial" panose="020B0604020202020204" pitchFamily="34" charset="0"/>
              </a:rPr>
              <a:t>It’s 140-miles long and was built to hold back water draining from lands within the watershed. </a:t>
            </a:r>
          </a:p>
          <a:p>
            <a:pPr eaLnBrk="1" hangingPunct="1"/>
            <a:r>
              <a:rPr lang="en-US" altLang="en-US" dirty="0" smtClean="0">
                <a:latin typeface="Papyrus" panose="03070502060502030205" pitchFamily="66" charset="0"/>
              </a:rPr>
              <a:t>Slide courtesy of Alana Edwards</a:t>
            </a:r>
          </a:p>
          <a:p>
            <a:pPr eaLnBrk="1" hangingPunct="1"/>
            <a:endParaRPr lang="en-US" altLang="en-US" dirty="0" smtClean="0">
              <a:latin typeface="Papyrus" panose="03070502060502030205" pitchFamily="66" charset="0"/>
            </a:endParaRPr>
          </a:p>
          <a:p>
            <a:pPr eaLnBrk="1" hangingPunct="1"/>
            <a:r>
              <a:rPr lang="en-US" altLang="en-US" dirty="0" smtClean="0">
                <a:latin typeface="Papyrus" panose="03070502060502030205" pitchFamily="66" charset="0"/>
              </a:rPr>
              <a:t>Hoover Dike</a:t>
            </a:r>
            <a:r>
              <a:rPr lang="en-US" altLang="en-US" baseline="0" dirty="0" smtClean="0">
                <a:latin typeface="Papyrus" panose="03070502060502030205" pitchFamily="66" charset="0"/>
              </a:rPr>
              <a:t> Sign </a:t>
            </a:r>
          </a:p>
          <a:p>
            <a:pPr eaLnBrk="1" hangingPunct="1"/>
            <a:r>
              <a:rPr lang="en-US" altLang="en-US" dirty="0" smtClean="0">
                <a:latin typeface="Papyrus" panose="03070502060502030205" pitchFamily="66" charset="0"/>
              </a:rPr>
              <a:t>https://</a:t>
            </a:r>
            <a:r>
              <a:rPr lang="en-US" altLang="en-US" dirty="0" err="1" smtClean="0">
                <a:latin typeface="Papyrus" panose="03070502060502030205" pitchFamily="66" charset="0"/>
              </a:rPr>
              <a:t>en.wikipedia.org</a:t>
            </a:r>
            <a:r>
              <a:rPr lang="en-US" altLang="en-US" dirty="0" smtClean="0">
                <a:latin typeface="Papyrus" panose="03070502060502030205" pitchFamily="66" charset="0"/>
              </a:rPr>
              <a:t>/wiki/</a:t>
            </a:r>
            <a:r>
              <a:rPr lang="en-US" altLang="en-US" dirty="0" err="1" smtClean="0">
                <a:latin typeface="Papyrus" panose="03070502060502030205" pitchFamily="66" charset="0"/>
              </a:rPr>
              <a:t>File:Army_CoE_sign_Hoover_Dike.jpg</a:t>
            </a:r>
            <a:endParaRPr lang="en-US" altLang="en-US" dirty="0" smtClean="0">
              <a:latin typeface="Papyrus" panose="03070502060502030205" pitchFamily="66" charset="0"/>
            </a:endParaRPr>
          </a:p>
          <a:p>
            <a:pPr eaLnBrk="1" hangingPunct="1"/>
            <a:r>
              <a:rPr lang="en-US" sz="1200" b="0" i="0" dirty="0" smtClean="0">
                <a:effectLst/>
                <a:latin typeface="Lucida Grande"/>
                <a:ea typeface="Lucida Grande"/>
                <a:cs typeface="Lucida Grande"/>
                <a:sym typeface="Lucida Grande"/>
              </a:rPr>
              <a:t>U.S. Army Corps of Engineers</a:t>
            </a:r>
            <a:endParaRPr lang="en-US" altLang="en-US" dirty="0" smtClean="0">
              <a:latin typeface="Papyrus" panose="03070502060502030205" pitchFamily="66" charset="0"/>
            </a:endParaRPr>
          </a:p>
          <a:p>
            <a:pPr eaLnBrk="1" hangingPunct="1"/>
            <a:r>
              <a:rPr lang="en-US" altLang="en-US" dirty="0" smtClean="0">
                <a:latin typeface="Papyrus" panose="03070502060502030205" pitchFamily="66" charset="0"/>
              </a:rPr>
              <a:t>Public Domain</a:t>
            </a:r>
          </a:p>
          <a:p>
            <a:pPr eaLnBrk="1" hangingPunct="1"/>
            <a:endParaRPr lang="en-US" altLang="en-US" dirty="0" smtClean="0">
              <a:latin typeface="Papyrus" panose="03070502060502030205" pitchFamily="66" charset="0"/>
            </a:endParaRPr>
          </a:p>
          <a:p>
            <a:pPr eaLnBrk="1" hangingPunct="1"/>
            <a:r>
              <a:rPr lang="en-US" altLang="en-US" dirty="0" smtClean="0">
                <a:latin typeface="Papyrus" panose="03070502060502030205" pitchFamily="66" charset="0"/>
              </a:rPr>
              <a:t>Dredge </a:t>
            </a:r>
            <a:r>
              <a:rPr lang="en-US" altLang="en-US" dirty="0" err="1" smtClean="0">
                <a:latin typeface="Papyrus" panose="03070502060502030205" pitchFamily="66" charset="0"/>
              </a:rPr>
              <a:t>Tamiami</a:t>
            </a:r>
            <a:r>
              <a:rPr lang="en-US" altLang="en-US" dirty="0" smtClean="0">
                <a:latin typeface="Papyrus" panose="03070502060502030205" pitchFamily="66" charset="0"/>
              </a:rPr>
              <a:t> </a:t>
            </a:r>
          </a:p>
          <a:p>
            <a:pPr eaLnBrk="1" hangingPunct="1"/>
            <a:r>
              <a:rPr lang="en-US" sz="1200" dirty="0" smtClean="0">
                <a:effectLst/>
                <a:latin typeface="Lucida Grande"/>
                <a:ea typeface="Lucida Grande"/>
                <a:cs typeface="Lucida Grande"/>
                <a:sym typeface="Lucida Grande"/>
              </a:rPr>
              <a:t>https://</a:t>
            </a:r>
            <a:r>
              <a:rPr lang="en-US" sz="1200" dirty="0" err="1" smtClean="0">
                <a:effectLst/>
                <a:latin typeface="Lucida Grande"/>
                <a:ea typeface="Lucida Grande"/>
                <a:cs typeface="Lucida Grande"/>
                <a:sym typeface="Lucida Grande"/>
              </a:rPr>
              <a:t>commons.wikimedia.org</a:t>
            </a:r>
            <a:r>
              <a:rPr lang="en-US" sz="1200" dirty="0" smtClean="0">
                <a:effectLst/>
                <a:latin typeface="Lucida Grande"/>
                <a:ea typeface="Lucida Grande"/>
                <a:cs typeface="Lucida Grande"/>
                <a:sym typeface="Lucida Grande"/>
              </a:rPr>
              <a:t>/wiki/</a:t>
            </a:r>
            <a:r>
              <a:rPr lang="en-US" sz="1200" dirty="0" err="1" smtClean="0">
                <a:effectLst/>
                <a:latin typeface="Lucida Grande"/>
                <a:ea typeface="Lucida Grande"/>
                <a:cs typeface="Lucida Grande"/>
                <a:sym typeface="Lucida Grande"/>
              </a:rPr>
              <a:t>File:Dredge_at_work_on_the_Tamiami_Trail</a:t>
            </a:r>
            <a:r>
              <a:rPr lang="en-US" sz="1200" dirty="0" smtClean="0">
                <a:effectLst/>
                <a:latin typeface="Lucida Grande"/>
                <a:ea typeface="Lucida Grande"/>
                <a:cs typeface="Lucida Grande"/>
                <a:sym typeface="Lucida Grande"/>
              </a:rPr>
              <a:t>_(8976529209).jpg</a:t>
            </a:r>
            <a:r>
              <a:rPr lang="en-US" dirty="0" smtClean="0">
                <a:effectLst/>
              </a:rPr>
              <a:t> </a:t>
            </a:r>
          </a:p>
          <a:p>
            <a:pPr marL="0" marR="0" indent="0" defTabSz="457200" eaLnBrk="1" fontAlgn="auto" latinLnBrk="0" hangingPunct="1">
              <a:lnSpc>
                <a:spcPct val="100000"/>
              </a:lnSpc>
              <a:spcBef>
                <a:spcPts val="0"/>
              </a:spcBef>
              <a:spcAft>
                <a:spcPts val="0"/>
              </a:spcAft>
              <a:buClrTx/>
              <a:buSzTx/>
              <a:buFontTx/>
              <a:buNone/>
              <a:tabLst/>
              <a:defRPr/>
            </a:pPr>
            <a:r>
              <a:rPr lang="en-US" sz="1200" u="none" strike="noStrike" dirty="0" smtClean="0">
                <a:effectLst/>
                <a:latin typeface="Lucida Grande"/>
                <a:ea typeface="Lucida Grande"/>
                <a:cs typeface="Lucida Grande"/>
                <a:sym typeface="Lucida Grande"/>
                <a:hlinkClick r:id="rId3"/>
              </a:rPr>
              <a:t>State Library and Archives of Florida</a:t>
            </a:r>
            <a:endParaRPr lang="en-US" sz="1200" dirty="0" smtClean="0">
              <a:effectLst/>
              <a:latin typeface="Lucida Grande"/>
              <a:ea typeface="Lucida Grande"/>
              <a:cs typeface="Lucida Grande"/>
              <a:sym typeface="Lucida Grande"/>
            </a:endParaRPr>
          </a:p>
          <a:p>
            <a:pPr eaLnBrk="1" hangingPunct="1"/>
            <a:r>
              <a:rPr lang="en-US" sz="1200" dirty="0" smtClean="0">
                <a:effectLst/>
                <a:latin typeface="Lucida Grande"/>
                <a:ea typeface="Lucida Grande"/>
                <a:cs typeface="Lucida Grande"/>
                <a:sym typeface="Lucida Grande"/>
              </a:rPr>
              <a:t>Public Domain</a:t>
            </a:r>
            <a:r>
              <a:rPr lang="en-US" dirty="0" smtClean="0">
                <a:effectLst/>
              </a:rPr>
              <a:t> </a:t>
            </a:r>
            <a:endParaRPr lang="en-US" altLang="en-US" dirty="0">
              <a:latin typeface="Papyrus" panose="03070502060502030205" pitchFamily="66" charset="0"/>
            </a:endParaRPr>
          </a:p>
        </p:txBody>
      </p:sp>
    </p:spTree>
    <p:extLst>
      <p:ext uri="{BB962C8B-B14F-4D97-AF65-F5344CB8AC3E}">
        <p14:creationId xmlns:p14="http://schemas.microsoft.com/office/powerpoint/2010/main" val="1454698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ST - Flooding – in 1903 - Napoleon Bonaparte Broward was elected and promised to “drain that abominable, pestilence-ridden swamp.”</a:t>
            </a:r>
          </a:p>
          <a:p>
            <a:pPr eaLnBrk="1" hangingPunct="1">
              <a:spcBef>
                <a:spcPct val="0"/>
              </a:spcBef>
            </a:pPr>
            <a:endParaRPr lang="en-US" altLang="en-US" dirty="0" smtClean="0"/>
          </a:p>
          <a:p>
            <a:pPr eaLnBrk="1" hangingPunct="1">
              <a:spcBef>
                <a:spcPct val="0"/>
              </a:spcBef>
            </a:pPr>
            <a:r>
              <a:rPr lang="en-US" altLang="en-US" dirty="0" smtClean="0"/>
              <a:t>1926 to 1928 brought a series of major hurricanes that caused extensive flooding and killed 2,500 people. The Army Corps of Engineers  was authorized by the state in 1930 to undertake flood control measures for the rest of the Everglades (</a:t>
            </a:r>
            <a:r>
              <a:rPr lang="en-US" altLang="en-US" dirty="0" smtClean="0">
                <a:hlinkClick r:id="rId3"/>
              </a:rPr>
              <a:t>Dugger, 1996</a:t>
            </a:r>
            <a:r>
              <a:rPr lang="en-US" altLang="en-US" dirty="0" smtClean="0"/>
              <a:t>).</a:t>
            </a:r>
          </a:p>
          <a:p>
            <a:pPr eaLnBrk="1" hangingPunct="1">
              <a:spcBef>
                <a:spcPct val="0"/>
              </a:spcBef>
            </a:pPr>
            <a:endParaRPr lang="en-US" altLang="en-US" dirty="0" smtClean="0"/>
          </a:p>
          <a:p>
            <a:pPr eaLnBrk="1" hangingPunct="1">
              <a:spcBef>
                <a:spcPct val="0"/>
              </a:spcBef>
            </a:pPr>
            <a:r>
              <a:rPr lang="en-US" altLang="en-US" dirty="0" smtClean="0"/>
              <a:t>More hurricanes in 1947 and 1948.  These storms were more severe, drowning over 2,000 and 25,000 cattle and leaving agriculture and urban land flooded for six months. </a:t>
            </a:r>
          </a:p>
          <a:p>
            <a:pPr eaLnBrk="1" hangingPunct="1">
              <a:spcBef>
                <a:spcPct val="0"/>
              </a:spcBef>
            </a:pPr>
            <a:endParaRPr lang="en-US" altLang="en-US" dirty="0" smtClean="0"/>
          </a:p>
          <a:p>
            <a:pPr eaLnBrk="1" hangingPunct="1">
              <a:spcBef>
                <a:spcPct val="0"/>
              </a:spcBef>
            </a:pPr>
            <a:r>
              <a:rPr lang="en-US" altLang="en-US" dirty="0" smtClean="0"/>
              <a:t>ACOE motto:  Four D’s:  “Dike it, Dam it, Divert it, and Drain it.”  </a:t>
            </a:r>
          </a:p>
          <a:p>
            <a:pPr eaLnBrk="1" hangingPunct="1">
              <a:spcBef>
                <a:spcPct val="0"/>
              </a:spcBef>
            </a:pPr>
            <a:endParaRPr lang="en-US" altLang="en-US" dirty="0" smtClean="0"/>
          </a:p>
          <a:p>
            <a:pPr eaLnBrk="1" hangingPunct="1">
              <a:spcBef>
                <a:spcPct val="0"/>
              </a:spcBef>
            </a:pPr>
            <a:r>
              <a:rPr lang="en-US" altLang="en-US" i="1" baseline="0" dirty="0" smtClean="0"/>
              <a:t> </a:t>
            </a:r>
            <a:r>
              <a:rPr lang="en-US" altLang="en-US" i="0" baseline="0" dirty="0" smtClean="0"/>
              <a:t>I</a:t>
            </a:r>
            <a:r>
              <a:rPr lang="en-US" altLang="en-US" dirty="0" smtClean="0"/>
              <a:t>n 1948 the Central and Southern Florida Project for Flood Control and Other Purposes (C&amp;SF) was created and run by the </a:t>
            </a:r>
            <a:r>
              <a:rPr lang="en-US" altLang="en-US" dirty="0" smtClean="0">
                <a:hlinkClick r:id="rId4"/>
              </a:rPr>
              <a:t>ACOE</a:t>
            </a:r>
            <a:r>
              <a:rPr lang="en-US" altLang="en-US" dirty="0" smtClean="0"/>
              <a:t>. The C&amp;SF divided up the Everglades into three districts, the Everglades Agricultural Area (</a:t>
            </a:r>
          </a:p>
          <a:p>
            <a:endParaRPr lang="en-US" dirty="0"/>
          </a:p>
        </p:txBody>
      </p:sp>
    </p:spTree>
    <p:extLst>
      <p:ext uri="{BB962C8B-B14F-4D97-AF65-F5344CB8AC3E}">
        <p14:creationId xmlns:p14="http://schemas.microsoft.com/office/powerpoint/2010/main" val="1036803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recap of some of the important</a:t>
            </a:r>
            <a:r>
              <a:rPr lang="en-US" baseline="0" dirty="0" smtClean="0"/>
              <a:t> changes that were made to this system. Point out that the original plan was to accommodate 2 million people by the year 2000, but in reality the number was over 7.5 million.</a:t>
            </a:r>
          </a:p>
          <a:p>
            <a:endParaRPr lang="en-US" baseline="0" dirty="0" smtClean="0"/>
          </a:p>
          <a:p>
            <a:pPr>
              <a:buFont typeface="Arial" panose="020B0604020202020204" pitchFamily="34" charset="0"/>
              <a:buChar char="•"/>
            </a:pPr>
            <a:r>
              <a:rPr lang="en-US" altLang="en-US" sz="1200" b="1" dirty="0" smtClean="0">
                <a:solidFill>
                  <a:srgbClr val="000000"/>
                </a:solidFill>
              </a:rPr>
              <a:t>Central and Southern Florida Flood Control District formed in 1949.</a:t>
            </a:r>
          </a:p>
          <a:p>
            <a:pPr>
              <a:buFont typeface="Arial" panose="020B0604020202020204" pitchFamily="34" charset="0"/>
              <a:buChar char="•"/>
            </a:pPr>
            <a:r>
              <a:rPr lang="en-US" altLang="en-US" sz="1200" b="1" dirty="0" smtClean="0">
                <a:solidFill>
                  <a:srgbClr val="000000"/>
                </a:solidFill>
              </a:rPr>
              <a:t>The project was intended to provide water for ~2 million people in the year 2000.</a:t>
            </a:r>
          </a:p>
          <a:p>
            <a:pPr>
              <a:buFont typeface="Arial" panose="020B0604020202020204" pitchFamily="34" charset="0"/>
              <a:buChar char="•"/>
            </a:pPr>
            <a:r>
              <a:rPr lang="en-US" altLang="en-US" sz="1200" b="1" dirty="0" smtClean="0">
                <a:solidFill>
                  <a:srgbClr val="000000"/>
                </a:solidFill>
              </a:rPr>
              <a:t>1950-1960 – 128 miles of canals and 300 miles of levees were built.</a:t>
            </a:r>
          </a:p>
          <a:p>
            <a:pPr>
              <a:buFont typeface="Arial" panose="020B0604020202020204" pitchFamily="34" charset="0"/>
              <a:buChar char="•"/>
            </a:pPr>
            <a:r>
              <a:rPr lang="en-US" altLang="en-US" sz="1200" b="1" dirty="0" smtClean="0">
                <a:solidFill>
                  <a:srgbClr val="000000"/>
                </a:solidFill>
              </a:rPr>
              <a:t>700.000 acres of farmland in the EAA.</a:t>
            </a:r>
          </a:p>
          <a:p>
            <a:pPr>
              <a:buFont typeface="Arial" panose="020B0604020202020204" pitchFamily="34" charset="0"/>
              <a:buChar char="•"/>
            </a:pPr>
            <a:r>
              <a:rPr lang="en-US" altLang="en-US" sz="1200" b="1" dirty="0" smtClean="0">
                <a:solidFill>
                  <a:srgbClr val="000000"/>
                </a:solidFill>
              </a:rPr>
              <a:t>By 2000, there were 7.5 million living in the SFWMD.</a:t>
            </a:r>
          </a:p>
          <a:p>
            <a:endParaRPr lang="en-US" baseline="0" dirty="0" smtClean="0"/>
          </a:p>
          <a:p>
            <a:r>
              <a:rPr lang="en-US" baseline="0" dirty="0" smtClean="0"/>
              <a:t>EvergladesFoundation,2015.InternalProduction.Palmetto Bay FL</a:t>
            </a:r>
            <a:endParaRPr lang="en-US" dirty="0"/>
          </a:p>
        </p:txBody>
      </p:sp>
    </p:spTree>
    <p:extLst>
      <p:ext uri="{BB962C8B-B14F-4D97-AF65-F5344CB8AC3E}">
        <p14:creationId xmlns:p14="http://schemas.microsoft.com/office/powerpoint/2010/main" val="671768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compares two</a:t>
            </a:r>
            <a:r>
              <a:rPr lang="en-US" baseline="0" dirty="0" smtClean="0"/>
              <a:t> habitats one with phosphorus under 10 PPB and one loaded with phosphorus. </a:t>
            </a:r>
          </a:p>
          <a:p>
            <a:endParaRPr lang="en-US" baseline="0" dirty="0" smtClean="0"/>
          </a:p>
          <a:p>
            <a:pPr marL="0" marR="0" indent="0" defTabSz="457200" eaLnBrk="1" fontAlgn="auto" latinLnBrk="0" hangingPunct="1">
              <a:lnSpc>
                <a:spcPct val="100000"/>
              </a:lnSpc>
              <a:spcBef>
                <a:spcPts val="0"/>
              </a:spcBef>
              <a:spcAft>
                <a:spcPts val="0"/>
              </a:spcAft>
              <a:buClrTx/>
              <a:buSzTx/>
              <a:buFontTx/>
              <a:buNone/>
              <a:tabLst/>
              <a:defRPr/>
            </a:pPr>
            <a:r>
              <a:rPr lang="en-US" baseline="0" dirty="0" err="1" smtClean="0"/>
              <a:t>EvergladesFoundation</a:t>
            </a:r>
            <a:r>
              <a:rPr lang="en-US" baseline="0" dirty="0" smtClean="0"/>
              <a:t>, 2015.Water </a:t>
            </a:r>
            <a:r>
              <a:rPr lang="en-US" baseline="0" dirty="0" err="1" smtClean="0"/>
              <a:t>Quality.InternalProduction.Palmetto</a:t>
            </a:r>
            <a:r>
              <a:rPr lang="en-US" baseline="0" dirty="0" smtClean="0"/>
              <a:t> Bay FL</a:t>
            </a:r>
            <a:endParaRPr lang="en-US" dirty="0" smtClean="0"/>
          </a:p>
          <a:p>
            <a:endParaRPr lang="en-US" dirty="0"/>
          </a:p>
        </p:txBody>
      </p:sp>
    </p:spTree>
    <p:extLst>
      <p:ext uri="{BB962C8B-B14F-4D97-AF65-F5344CB8AC3E}">
        <p14:creationId xmlns:p14="http://schemas.microsoft.com/office/powerpoint/2010/main" val="209242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panose="020B0604020202020204" pitchFamily="34" charset="0"/>
              </a:rPr>
              <a:t>One alteration that was made was to channelize the Kissimmee River. </a:t>
            </a:r>
            <a:r>
              <a:rPr lang="en-US" altLang="en-US" baseline="0" dirty="0" smtClean="0">
                <a:latin typeface="Arial" panose="020B0604020202020204" pitchFamily="34" charset="0"/>
              </a:rPr>
              <a:t>Point out that </a:t>
            </a:r>
            <a:r>
              <a:rPr lang="en-US" sz="1200" b="1" kern="1200" dirty="0" smtClean="0">
                <a:solidFill>
                  <a:schemeClr val="tx1"/>
                </a:solidFill>
                <a:effectLst/>
                <a:latin typeface="Lucida Grande"/>
                <a:ea typeface="Lucida Grande"/>
                <a:cs typeface="Lucida Grande"/>
                <a:sym typeface="Lucida Grande"/>
              </a:rPr>
              <a:t>Channelization</a:t>
            </a:r>
            <a:r>
              <a:rPr lang="en-US" sz="1200" kern="1200" dirty="0" smtClean="0">
                <a:solidFill>
                  <a:schemeClr val="tx1"/>
                </a:solidFill>
                <a:effectLst/>
                <a:latin typeface="Lucida Grande"/>
                <a:ea typeface="Lucida Grande"/>
                <a:cs typeface="Lucida Grande"/>
                <a:sym typeface="Lucida Grande"/>
              </a:rPr>
              <a:t> means- </a:t>
            </a:r>
            <a:r>
              <a:rPr lang="en-US" sz="1200" i="1" kern="1200" dirty="0" smtClean="0">
                <a:solidFill>
                  <a:schemeClr val="tx1"/>
                </a:solidFill>
                <a:effectLst/>
                <a:latin typeface="Lucida Grande"/>
                <a:ea typeface="Lucida Grande"/>
                <a:cs typeface="Lucida Grande"/>
                <a:sym typeface="Lucida Grande"/>
              </a:rPr>
              <a:t>Reducing the length of the channel by substituting straight cuts for the</a:t>
            </a:r>
            <a:r>
              <a:rPr lang="en-US" sz="1200" i="1" kern="1200" baseline="0" dirty="0" smtClean="0">
                <a:solidFill>
                  <a:schemeClr val="tx1"/>
                </a:solidFill>
                <a:effectLst/>
                <a:latin typeface="Lucida Grande"/>
                <a:ea typeface="Lucida Grande"/>
                <a:cs typeface="Lucida Grande"/>
                <a:sym typeface="Lucida Grande"/>
              </a:rPr>
              <a:t> original</a:t>
            </a:r>
            <a:r>
              <a:rPr lang="en-US" sz="1200" i="1" kern="1200" dirty="0" smtClean="0">
                <a:solidFill>
                  <a:schemeClr val="tx1"/>
                </a:solidFill>
                <a:effectLst/>
                <a:latin typeface="Lucida Grande"/>
                <a:ea typeface="Lucida Grande"/>
                <a:cs typeface="Lucida Grande"/>
                <a:sym typeface="Lucida Grande"/>
              </a:rPr>
              <a:t> winding course</a:t>
            </a:r>
            <a:r>
              <a:rPr lang="en-US" sz="1200" kern="1200" dirty="0" smtClean="0">
                <a:solidFill>
                  <a:schemeClr val="tx1"/>
                </a:solidFill>
                <a:effectLst/>
                <a:latin typeface="Lucida Grande"/>
                <a:ea typeface="Lucida Grande"/>
                <a:cs typeface="Lucida Grande"/>
                <a:sym typeface="Lucida Grande"/>
              </a:rPr>
              <a:t>. Tell students the purpose of this was to cut down the mileage so</a:t>
            </a:r>
            <a:r>
              <a:rPr lang="en-US" sz="1200" kern="1200" baseline="0" dirty="0" smtClean="0">
                <a:solidFill>
                  <a:schemeClr val="tx1"/>
                </a:solidFill>
                <a:effectLst/>
                <a:latin typeface="Lucida Grande"/>
                <a:ea typeface="Lucida Grande"/>
                <a:cs typeface="Lucida Grande"/>
                <a:sym typeface="Lucida Grande"/>
              </a:rPr>
              <a:t> that barges carrying goods could get through quicker.</a:t>
            </a:r>
            <a:endParaRPr lang="en-US" sz="1200" kern="1200" dirty="0" smtClean="0">
              <a:solidFill>
                <a:schemeClr val="tx1"/>
              </a:solidFill>
              <a:effectLst/>
              <a:latin typeface="Lucida Grande"/>
              <a:ea typeface="Lucida Grande"/>
              <a:cs typeface="Lucida Grande"/>
              <a:sym typeface="Lucida Grande"/>
            </a:endParaRP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The river was deepened and straightened, eliminating the natural flood plane. This affected the natural flow.</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It also affected the wildlife</a:t>
            </a:r>
            <a:r>
              <a:rPr lang="en-US" altLang="en-US" baseline="0" dirty="0" smtClean="0">
                <a:latin typeface="Arial" panose="020B0604020202020204" pitchFamily="34" charset="0"/>
              </a:rPr>
              <a:t> that lived there, as the faster flow and deeper water altered the natural habitats. </a:t>
            </a:r>
          </a:p>
          <a:p>
            <a:pPr eaLnBrk="1" hangingPunct="1"/>
            <a:endParaRPr lang="en-US" altLang="en-US" baseline="0" dirty="0" smtClean="0">
              <a:latin typeface="Arial" panose="020B0604020202020204" pitchFamily="34" charset="0"/>
            </a:endParaRPr>
          </a:p>
          <a:p>
            <a:pPr marL="0" marR="0" indent="0" defTabSz="457200" eaLnBrk="1" fontAlgn="auto" latinLnBrk="0" hangingPunct="1">
              <a:lnSpc>
                <a:spcPct val="100000"/>
              </a:lnSpc>
              <a:spcBef>
                <a:spcPts val="0"/>
              </a:spcBef>
              <a:spcAft>
                <a:spcPts val="0"/>
              </a:spcAft>
              <a:buClrTx/>
              <a:buSzTx/>
              <a:buFontTx/>
              <a:buNone/>
              <a:tabLst/>
              <a:defRPr/>
            </a:pPr>
            <a:r>
              <a:rPr lang="en-US" baseline="0" dirty="0" smtClean="0"/>
              <a:t>EvergladesFoundation,2015.InternalProduction.Palmetto Bay FL</a:t>
            </a:r>
            <a:endParaRPr lang="en-US" dirty="0" smtClean="0"/>
          </a:p>
        </p:txBody>
      </p:sp>
    </p:spTree>
    <p:extLst>
      <p:ext uri="{BB962C8B-B14F-4D97-AF65-F5344CB8AC3E}">
        <p14:creationId xmlns:p14="http://schemas.microsoft.com/office/powerpoint/2010/main" val="548573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The three major issues affecting Lake Okeechobee’s natural balance are lake levels, nutrients, and exotics.</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A</a:t>
            </a:r>
            <a:r>
              <a:rPr lang="en-US" altLang="en-US" baseline="0" dirty="0" smtClean="0">
                <a:latin typeface="Arial" panose="020B0604020202020204" pitchFamily="34" charset="0"/>
              </a:rPr>
              <a:t> dike was built around Lake Okeechobee and the surrounding land was developed into agricultural area. Run off from the se areas brought pollutants (such as phosphorus from fertilizer) into the lake.</a:t>
            </a:r>
            <a:endParaRPr lang="en-US" dirty="0"/>
          </a:p>
        </p:txBody>
      </p:sp>
    </p:spTree>
    <p:extLst>
      <p:ext uri="{BB962C8B-B14F-4D97-AF65-F5344CB8AC3E}">
        <p14:creationId xmlns:p14="http://schemas.microsoft.com/office/powerpoint/2010/main" val="1226389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Answers will vary – but should reflect that</a:t>
            </a:r>
            <a:r>
              <a:rPr lang="en-US" altLang="en-US" baseline="0" dirty="0" smtClean="0"/>
              <a:t> the fresh water that was once available to the ecosystems is being sent out to the ocean, and is no longer available. The steady flow of water that once sustained these ecosystems throughout the dry season has been cut off, causing drought conditions. The water that once flowed down and then recharged our aquifer is now being dumped into the ocean, and not allowed to trickle down to the water supply. </a:t>
            </a:r>
          </a:p>
          <a:p>
            <a:endParaRPr lang="en-US" altLang="en-US" baseline="0" dirty="0" smtClean="0"/>
          </a:p>
          <a:p>
            <a:r>
              <a:rPr lang="en-US" altLang="en-US" baseline="0" dirty="0" smtClean="0"/>
              <a:t>Personally, students might say that they will be affected by a shortage of water as populations grow, by loss of sport fishing and availability of fish as a food source, air quality hazards from algae blooms, etc. </a:t>
            </a:r>
          </a:p>
          <a:p>
            <a:endParaRPr lang="en-US" altLang="en-US" baseline="0" dirty="0" smtClean="0"/>
          </a:p>
          <a:p>
            <a:endParaRPr lang="en-US" dirty="0"/>
          </a:p>
        </p:txBody>
      </p:sp>
    </p:spTree>
    <p:extLst>
      <p:ext uri="{BB962C8B-B14F-4D97-AF65-F5344CB8AC3E}">
        <p14:creationId xmlns:p14="http://schemas.microsoft.com/office/powerpoint/2010/main" val="134357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Answers will vary – but should reflect that</a:t>
            </a:r>
            <a:r>
              <a:rPr lang="en-US" altLang="en-US" baseline="0" dirty="0" smtClean="0"/>
              <a:t> the fresh water that was once available to the ecosystems is being sent out to the ocean, and is no longer available. The steady flow of water that once sustained these ecosystems throughout the dry season has been cut off, causing drought conditions. The water that once flowed down and then recharged our aquifer is now being dumped into the ocean, and not allowed to trickle down to the water supply. </a:t>
            </a:r>
          </a:p>
          <a:p>
            <a:endParaRPr lang="en-US" altLang="en-US" baseline="0" dirty="0" smtClean="0"/>
          </a:p>
          <a:p>
            <a:r>
              <a:rPr lang="en-US" altLang="en-US" baseline="0" dirty="0" smtClean="0"/>
              <a:t>Personally, students might say that they will be affected by a shortage of water as populations grow, by loss of sport fishing and availability of fish as a food source, air quality hazards from algae blooms, etc. </a:t>
            </a:r>
          </a:p>
          <a:p>
            <a:endParaRPr lang="en-US" altLang="en-US" baseline="0" dirty="0" smtClean="0"/>
          </a:p>
          <a:p>
            <a:endParaRPr lang="en-US" dirty="0"/>
          </a:p>
        </p:txBody>
      </p:sp>
    </p:spTree>
    <p:extLst>
      <p:ext uri="{BB962C8B-B14F-4D97-AF65-F5344CB8AC3E}">
        <p14:creationId xmlns:p14="http://schemas.microsoft.com/office/powerpoint/2010/main" val="1035943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6406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Stop and ask students: Where</a:t>
            </a:r>
            <a:r>
              <a:rPr lang="en-US" altLang="en-US" baseline="0" dirty="0" smtClean="0"/>
              <a:t> is the Everglades?  Answers will vary. Point out that the historical Everglades once started just below Orlando in the Chain of Lakes and stretched all though southern Florida to the Florida Bay. Students will be surprised to learn that they actually live in the Everglades.</a:t>
            </a:r>
          </a:p>
          <a:p>
            <a:endParaRPr lang="en-US" alt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Tell students that this area is known as the </a:t>
            </a:r>
            <a:r>
              <a:rPr lang="en-US" sz="1200" b="1" kern="1200" dirty="0" smtClean="0">
                <a:solidFill>
                  <a:schemeClr val="tx1"/>
                </a:solidFill>
                <a:effectLst/>
                <a:latin typeface="Lucida Grande"/>
                <a:ea typeface="Lucida Grande"/>
                <a:cs typeface="Lucida Grande"/>
                <a:sym typeface="Lucida Grande"/>
              </a:rPr>
              <a:t>K-O-E watershed</a:t>
            </a:r>
            <a:r>
              <a:rPr lang="en-US" sz="1200" kern="1200" dirty="0" smtClean="0">
                <a:solidFill>
                  <a:schemeClr val="tx1"/>
                </a:solidFill>
                <a:effectLst/>
                <a:latin typeface="Lucida Grande"/>
                <a:ea typeface="Lucida Grande"/>
                <a:cs typeface="Lucida Grande"/>
                <a:sym typeface="Lucida Grande"/>
              </a:rPr>
              <a:t> - Kissimmee - Lake Okeechobee - Everglades watershed, an area of about 9,000 square miles that once extended as a single hydrologic unit from present-day Orlando 250 miles south to Florida Bay.</a:t>
            </a:r>
          </a:p>
          <a:p>
            <a:endParaRPr lang="en-US" altLang="en-US" dirty="0" smtClean="0"/>
          </a:p>
          <a:p>
            <a:r>
              <a:rPr lang="en-US" altLang="en-US" dirty="0" smtClean="0"/>
              <a:t>Everglades</a:t>
            </a:r>
            <a:r>
              <a:rPr lang="en-US" altLang="en-US" baseline="0" dirty="0" smtClean="0"/>
              <a:t> Area Map </a:t>
            </a:r>
          </a:p>
          <a:p>
            <a:r>
              <a:rPr lang="en-US" sz="1200" dirty="0" smtClean="0">
                <a:effectLst/>
                <a:latin typeface="Lucida Grande"/>
                <a:ea typeface="Lucida Grande"/>
                <a:cs typeface="Lucida Grande"/>
                <a:sym typeface="Lucida Grande"/>
              </a:rPr>
              <a:t>https://</a:t>
            </a:r>
            <a:r>
              <a:rPr lang="en-US" sz="1200" dirty="0" err="1" smtClean="0">
                <a:effectLst/>
                <a:latin typeface="Lucida Grande"/>
                <a:ea typeface="Lucida Grande"/>
                <a:cs typeface="Lucida Grande"/>
                <a:sym typeface="Lucida Grande"/>
              </a:rPr>
              <a:t>commons.wikimedia.org</a:t>
            </a:r>
            <a:r>
              <a:rPr lang="en-US" sz="1200" dirty="0" smtClean="0">
                <a:effectLst/>
                <a:latin typeface="Lucida Grande"/>
                <a:ea typeface="Lucida Grande"/>
                <a:cs typeface="Lucida Grande"/>
                <a:sym typeface="Lucida Grande"/>
              </a:rPr>
              <a:t>/wiki/</a:t>
            </a:r>
            <a:r>
              <a:rPr lang="en-US" sz="1200" dirty="0" err="1" smtClean="0">
                <a:effectLst/>
                <a:latin typeface="Lucida Grande"/>
                <a:ea typeface="Lucida Grande"/>
                <a:cs typeface="Lucida Grande"/>
                <a:sym typeface="Lucida Grande"/>
              </a:rPr>
              <a:t>File:Evergladesareamap.png</a:t>
            </a:r>
            <a:r>
              <a:rPr lang="en-US" dirty="0" smtClean="0">
                <a:effectLst/>
              </a:rPr>
              <a:t> </a:t>
            </a:r>
          </a:p>
          <a:p>
            <a:pPr marL="0" marR="0" indent="0" defTabSz="457200" eaLnBrk="1" fontAlgn="auto" latinLnBrk="0" hangingPunct="1">
              <a:lnSpc>
                <a:spcPct val="100000"/>
              </a:lnSpc>
              <a:spcBef>
                <a:spcPts val="0"/>
              </a:spcBef>
              <a:spcAft>
                <a:spcPts val="0"/>
              </a:spcAft>
              <a:buClrTx/>
              <a:buSzTx/>
              <a:buFontTx/>
              <a:buNone/>
              <a:tabLst/>
              <a:defRPr/>
            </a:pPr>
            <a:r>
              <a:rPr lang="en-US" sz="1200" u="none" strike="noStrike" dirty="0" smtClean="0">
                <a:effectLst/>
                <a:latin typeface="Lucida Grande"/>
                <a:ea typeface="Lucida Grande"/>
                <a:cs typeface="Lucida Grande"/>
                <a:sym typeface="Lucida Grande"/>
                <a:hlinkClick r:id="rId3" tooltip="User:Kmusser"/>
              </a:rPr>
              <a:t>Kmusser</a:t>
            </a:r>
            <a:endParaRPr lang="en-US" sz="1200" dirty="0" smtClean="0">
              <a:effectLst/>
              <a:latin typeface="Lucida Grande"/>
              <a:ea typeface="Lucida Grande"/>
              <a:cs typeface="Lucida Grande"/>
              <a:sym typeface="Lucida Grande"/>
            </a:endParaRPr>
          </a:p>
          <a:p>
            <a:r>
              <a:rPr lang="en-US" sz="1200" dirty="0" smtClean="0">
                <a:effectLst/>
                <a:latin typeface="Lucida Grande"/>
                <a:ea typeface="Lucida Grande"/>
                <a:cs typeface="Lucida Grande"/>
                <a:sym typeface="Lucida Grande"/>
              </a:rPr>
              <a:t>CC BY SA 3.0</a:t>
            </a:r>
            <a:r>
              <a:rPr lang="en-US" dirty="0" smtClean="0">
                <a:effectLst/>
              </a:rPr>
              <a:t> </a:t>
            </a:r>
            <a:endParaRPr lang="en-US" altLang="en-US" dirty="0" smtClean="0"/>
          </a:p>
          <a:p>
            <a:endParaRPr lang="en-US" altLang="en-US" dirty="0" smtClean="0"/>
          </a:p>
          <a:p>
            <a:endParaRPr lang="en-US" dirty="0"/>
          </a:p>
        </p:txBody>
      </p:sp>
    </p:spTree>
    <p:extLst>
      <p:ext uri="{BB962C8B-B14F-4D97-AF65-F5344CB8AC3E}">
        <p14:creationId xmlns:p14="http://schemas.microsoft.com/office/powerpoint/2010/main" val="191453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like</a:t>
            </a:r>
            <a:r>
              <a:rPr lang="en-US" baseline="0" dirty="0" smtClean="0"/>
              <a:t> to begin today by accessing your prior knowledge about the Everglades.</a:t>
            </a:r>
          </a:p>
          <a:p>
            <a:r>
              <a:rPr lang="en-US" dirty="0" smtClean="0"/>
              <a:t>Activity: In small groups,</a:t>
            </a:r>
            <a:r>
              <a:rPr lang="en-US" baseline="0" dirty="0" smtClean="0"/>
              <a:t> have students use the suggested vocabulary words to  develop word webs and then a quick sharing out to make a whole group word web. Optional activity – have students look up vocabulary words.</a:t>
            </a:r>
            <a:endParaRPr lang="en-US" dirty="0" smtClean="0"/>
          </a:p>
          <a:p>
            <a:endParaRPr lang="en-US" dirty="0"/>
          </a:p>
        </p:txBody>
      </p:sp>
    </p:spTree>
    <p:extLst>
      <p:ext uri="{BB962C8B-B14F-4D97-AF65-F5344CB8AC3E}">
        <p14:creationId xmlns:p14="http://schemas.microsoft.com/office/powerpoint/2010/main" val="1868867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students to take a moment to jot down the answers on a post it or piece of scrap paper</a:t>
            </a:r>
            <a:r>
              <a:rPr lang="en-US" baseline="0" dirty="0" smtClean="0"/>
              <a:t> before watching the video.</a:t>
            </a:r>
          </a:p>
          <a:p>
            <a:endParaRPr lang="en-US" baseline="0" dirty="0" smtClean="0"/>
          </a:p>
          <a:p>
            <a:r>
              <a:rPr lang="en-US" baseline="0" dirty="0" smtClean="0"/>
              <a:t>Tell them to notice from the video how humans have altered the historical system and to consider as they watch how those alterations would affect  the flora and fauna that is there. Ask them to also think about how these changes would affect them personally.</a:t>
            </a:r>
          </a:p>
          <a:p>
            <a:endParaRPr lang="en-US" baseline="0" dirty="0" smtClean="0"/>
          </a:p>
          <a:p>
            <a:pPr marL="0" marR="0" indent="0" defTabSz="457200" eaLnBrk="1" fontAlgn="auto" latinLnBrk="0" hangingPunct="1">
              <a:lnSpc>
                <a:spcPct val="100000"/>
              </a:lnSpc>
              <a:spcBef>
                <a:spcPts val="0"/>
              </a:spcBef>
              <a:spcAft>
                <a:spcPts val="0"/>
              </a:spcAft>
              <a:buClrTx/>
              <a:buSzTx/>
              <a:buFontTx/>
              <a:buNone/>
              <a:tabLst/>
              <a:defRPr/>
            </a:pPr>
            <a:r>
              <a:rPr lang="en-US" baseline="0" dirty="0" err="1" smtClean="0"/>
              <a:t>EvergladesFoundation</a:t>
            </a:r>
            <a:r>
              <a:rPr lang="en-US" baseline="0" dirty="0" smtClean="0"/>
              <a:t>, 2015.AnticipationGuide.Palmetto Bay FL</a:t>
            </a:r>
            <a:endParaRPr lang="en-US" dirty="0" smtClean="0"/>
          </a:p>
          <a:p>
            <a:endParaRPr lang="en-US" dirty="0" smtClean="0"/>
          </a:p>
          <a:p>
            <a:endParaRPr lang="en-US" dirty="0"/>
          </a:p>
        </p:txBody>
      </p:sp>
    </p:spTree>
    <p:extLst>
      <p:ext uri="{BB962C8B-B14F-4D97-AF65-F5344CB8AC3E}">
        <p14:creationId xmlns:p14="http://schemas.microsoft.com/office/powerpoint/2010/main" val="1028647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 Do Anticipation Guide</a:t>
            </a:r>
            <a:endParaRPr lang="en-US" altLang="en-US" dirty="0"/>
          </a:p>
        </p:txBody>
      </p:sp>
    </p:spTree>
    <p:extLst>
      <p:ext uri="{BB962C8B-B14F-4D97-AF65-F5344CB8AC3E}">
        <p14:creationId xmlns:p14="http://schemas.microsoft.com/office/powerpoint/2010/main" val="747775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Revisit anticipation</a:t>
            </a:r>
            <a:r>
              <a:rPr lang="en-US" baseline="0" dirty="0" smtClean="0"/>
              <a:t> guide</a:t>
            </a:r>
          </a:p>
          <a:p>
            <a:r>
              <a:rPr lang="en-US" dirty="0" smtClean="0"/>
              <a:t>Now look at your answers</a:t>
            </a:r>
            <a:r>
              <a:rPr lang="en-US" baseline="0" dirty="0" smtClean="0"/>
              <a:t> – would any of them change?</a:t>
            </a:r>
          </a:p>
          <a:p>
            <a:endParaRPr lang="en-US" baseline="0" dirty="0" smtClean="0"/>
          </a:p>
          <a:p>
            <a:pPr marL="0" marR="0" indent="0" defTabSz="457200" eaLnBrk="1" fontAlgn="auto" latinLnBrk="0" hangingPunct="1">
              <a:lnSpc>
                <a:spcPct val="100000"/>
              </a:lnSpc>
              <a:spcBef>
                <a:spcPts val="0"/>
              </a:spcBef>
              <a:spcAft>
                <a:spcPts val="0"/>
              </a:spcAft>
              <a:buClrTx/>
              <a:buSzTx/>
              <a:buFontTx/>
              <a:buNone/>
              <a:tabLst/>
              <a:defRPr/>
            </a:pPr>
            <a:r>
              <a:rPr lang="en-US" baseline="0" dirty="0" err="1" smtClean="0"/>
              <a:t>EvergladesFoundation</a:t>
            </a:r>
            <a:r>
              <a:rPr lang="en-US" baseline="0" dirty="0" smtClean="0"/>
              <a:t>, 2015.AnticipationGuide.Palmetto Bay FL</a:t>
            </a:r>
            <a:endParaRPr lang="en-US" dirty="0" smtClean="0"/>
          </a:p>
        </p:txBody>
      </p:sp>
    </p:spTree>
    <p:extLst>
      <p:ext uri="{BB962C8B-B14F-4D97-AF65-F5344CB8AC3E}">
        <p14:creationId xmlns:p14="http://schemas.microsoft.com/office/powerpoint/2010/main" val="1531242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 - Flooding – in 1903 - Napoleon Bonaparte Broward was elected and promised to “drain that abominable, pestilence-ridden swamp.”</a:t>
            </a:r>
          </a:p>
          <a:p>
            <a:endParaRPr lang="en-US" dirty="0" smtClean="0"/>
          </a:p>
          <a:p>
            <a:r>
              <a:rPr lang="en-US" dirty="0" smtClean="0"/>
              <a:t>1926 to 1928 brought a series of major hurricanes that caused extensive flooding and killed 2,500 people. The Army Corps of Engineers  was authorized by the state in 1930 to undertake flood control measures for the rest of the Everglades (</a:t>
            </a:r>
            <a:r>
              <a:rPr lang="en-US" dirty="0" err="1" smtClean="0"/>
              <a:t>Dugger</a:t>
            </a:r>
            <a:r>
              <a:rPr lang="en-US" dirty="0" smtClean="0"/>
              <a:t>, 1996).</a:t>
            </a:r>
          </a:p>
          <a:p>
            <a:endParaRPr lang="en-US" dirty="0" smtClean="0"/>
          </a:p>
          <a:p>
            <a:r>
              <a:rPr lang="en-US" dirty="0" smtClean="0"/>
              <a:t>More hurricanes in 1947 and 1948.  These storms were more severe, drowning over 2,000 and 25,000 cattle and leaving agriculture and urban land flooded for six months. </a:t>
            </a:r>
          </a:p>
          <a:p>
            <a:endParaRPr lang="en-US" dirty="0" smtClean="0"/>
          </a:p>
          <a:p>
            <a:r>
              <a:rPr lang="en-US" dirty="0" smtClean="0"/>
              <a:t>ACOE motto:  Four D’s:  “Dike it, Dam it, Divert it, and Drain it.”  </a:t>
            </a:r>
          </a:p>
          <a:p>
            <a:endParaRPr lang="en-US" dirty="0" smtClean="0"/>
          </a:p>
          <a:p>
            <a:r>
              <a:rPr lang="en-US" dirty="0" smtClean="0"/>
              <a:t>in 1948 the Central and Southern Florida Project for Flood Control and Other Purposes (C&amp;SF) was created and run by the ACOE. The C&amp;SF divided up the Everglades into three districts, the Everglades Agricultural Area (EAA), Water Conservation Areas (WCAs), and the Everglades National Park (actually created in 1947).  </a:t>
            </a:r>
            <a:endParaRPr lang="en-US" dirty="0"/>
          </a:p>
        </p:txBody>
      </p:sp>
    </p:spTree>
    <p:extLst>
      <p:ext uri="{BB962C8B-B14F-4D97-AF65-F5344CB8AC3E}">
        <p14:creationId xmlns:p14="http://schemas.microsoft.com/office/powerpoint/2010/main" val="307513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ST - Flooding – in 1903 - Napoleon Bonaparte Broward was elected and promised to “drain that abominable, pestilence-ridden swamp.”</a:t>
            </a:r>
          </a:p>
          <a:p>
            <a:pPr eaLnBrk="1" hangingPunct="1">
              <a:spcBef>
                <a:spcPct val="0"/>
              </a:spcBef>
            </a:pPr>
            <a:endParaRPr lang="en-US" altLang="en-US" dirty="0" smtClean="0"/>
          </a:p>
          <a:p>
            <a:pPr eaLnBrk="1" hangingPunct="1">
              <a:spcBef>
                <a:spcPct val="0"/>
              </a:spcBef>
            </a:pPr>
            <a:r>
              <a:rPr lang="en-US" altLang="en-US" dirty="0" smtClean="0"/>
              <a:t>1926 to 1928 brought a series of major hurricanes that caused extensive flooding and killed 2,500 people. The Army Corps of Engineers  was authorized by the state in 1930 to undertake flood control measures for the rest of the Everglades (</a:t>
            </a:r>
            <a:r>
              <a:rPr lang="en-US" altLang="en-US" dirty="0" smtClean="0">
                <a:hlinkClick r:id="rId3"/>
              </a:rPr>
              <a:t>Dugger, 1996</a:t>
            </a:r>
            <a:r>
              <a:rPr lang="en-US" altLang="en-US" dirty="0" smtClean="0"/>
              <a:t>).</a:t>
            </a:r>
          </a:p>
          <a:p>
            <a:pPr eaLnBrk="1" hangingPunct="1">
              <a:spcBef>
                <a:spcPct val="0"/>
              </a:spcBef>
            </a:pPr>
            <a:endParaRPr lang="en-US" altLang="en-US" dirty="0" smtClean="0"/>
          </a:p>
          <a:p>
            <a:pPr eaLnBrk="1" hangingPunct="1">
              <a:spcBef>
                <a:spcPct val="0"/>
              </a:spcBef>
            </a:pPr>
            <a:r>
              <a:rPr lang="en-US" altLang="en-US" dirty="0" smtClean="0"/>
              <a:t>More hurricanes in 1947 and 1948.  These storms were more severe, drowning over 2,000 and 25,000 cattle and leaving agriculture and urban land flooded for six months. </a:t>
            </a:r>
          </a:p>
          <a:p>
            <a:pPr eaLnBrk="1" hangingPunct="1">
              <a:spcBef>
                <a:spcPct val="0"/>
              </a:spcBef>
            </a:pPr>
            <a:endParaRPr lang="en-US" altLang="en-US" dirty="0" smtClean="0"/>
          </a:p>
          <a:p>
            <a:pPr eaLnBrk="1" hangingPunct="1">
              <a:spcBef>
                <a:spcPct val="0"/>
              </a:spcBef>
            </a:pPr>
            <a:r>
              <a:rPr lang="en-US" altLang="en-US" dirty="0" smtClean="0"/>
              <a:t>ACOE motto:  Four D’s:  “Dike it, Dam it, Divert it, and Drain it.”  </a:t>
            </a:r>
          </a:p>
          <a:p>
            <a:pPr eaLnBrk="1" hangingPunct="1">
              <a:spcBef>
                <a:spcPct val="0"/>
              </a:spcBef>
            </a:pPr>
            <a:endParaRPr lang="en-US" altLang="en-US" dirty="0" smtClean="0"/>
          </a:p>
          <a:p>
            <a:pPr eaLnBrk="1" hangingPunct="1">
              <a:spcBef>
                <a:spcPct val="0"/>
              </a:spcBef>
            </a:pPr>
            <a:r>
              <a:rPr lang="en-US" altLang="en-US" i="0" baseline="0" dirty="0" smtClean="0"/>
              <a:t>I</a:t>
            </a:r>
            <a:r>
              <a:rPr lang="en-US" altLang="en-US" dirty="0" smtClean="0"/>
              <a:t>n 1948 the Central and Southern Florida Project for Flood Control and Other Purposes (C&amp;SF) was created and run by the </a:t>
            </a:r>
            <a:r>
              <a:rPr lang="en-US" altLang="en-US" dirty="0" smtClean="0">
                <a:hlinkClick r:id="rId4"/>
              </a:rPr>
              <a:t>ACOE</a:t>
            </a:r>
            <a:r>
              <a:rPr lang="en-US" altLang="en-US" dirty="0" smtClean="0"/>
              <a:t>. The C&amp;SF divided up the Everglades into three districts, the Everglades Agricultural Area (</a:t>
            </a:r>
          </a:p>
          <a:p>
            <a:pPr eaLnBrk="1" hangingPunct="1">
              <a:spcBef>
                <a:spcPct val="0"/>
              </a:spcBef>
            </a:pPr>
            <a:endParaRPr lang="en-US" altLang="en-US" dirty="0" smtClean="0"/>
          </a:p>
          <a:p>
            <a:pPr eaLnBrk="1" hangingPunct="1">
              <a:spcBef>
                <a:spcPct val="0"/>
              </a:spcBef>
            </a:pPr>
            <a:r>
              <a:rPr lang="en-US" altLang="en-US" dirty="0" smtClean="0"/>
              <a:t>Everglades Dike Picture </a:t>
            </a:r>
          </a:p>
          <a:p>
            <a:pPr eaLnBrk="1" hangingPunct="1">
              <a:spcBef>
                <a:spcPct val="0"/>
              </a:spcBef>
            </a:pPr>
            <a:r>
              <a:rPr lang="en-US" sz="1200" dirty="0" smtClean="0">
                <a:effectLst/>
                <a:latin typeface="Lucida Grande"/>
                <a:ea typeface="Lucida Grande"/>
                <a:cs typeface="Lucida Grande"/>
                <a:sym typeface="Lucida Grande"/>
              </a:rPr>
              <a:t>https://</a:t>
            </a:r>
            <a:r>
              <a:rPr lang="en-US" sz="1200" dirty="0" err="1" smtClean="0">
                <a:effectLst/>
                <a:latin typeface="Lucida Grande"/>
                <a:ea typeface="Lucida Grande"/>
                <a:cs typeface="Lucida Grande"/>
                <a:sym typeface="Lucida Grande"/>
              </a:rPr>
              <a:t>commons.wikimedia.org</a:t>
            </a:r>
            <a:r>
              <a:rPr lang="en-US" sz="1200" dirty="0" smtClean="0">
                <a:effectLst/>
                <a:latin typeface="Lucida Grande"/>
                <a:ea typeface="Lucida Grande"/>
                <a:cs typeface="Lucida Grande"/>
                <a:sym typeface="Lucida Grande"/>
              </a:rPr>
              <a:t>/wiki/</a:t>
            </a:r>
            <a:r>
              <a:rPr lang="en-US" sz="1200" dirty="0" err="1" smtClean="0">
                <a:effectLst/>
                <a:latin typeface="Lucida Grande"/>
                <a:ea typeface="Lucida Grande"/>
                <a:cs typeface="Lucida Grande"/>
                <a:sym typeface="Lucida Grande"/>
              </a:rPr>
              <a:t>File:Levees</a:t>
            </a:r>
            <a:r>
              <a:rPr lang="en-US" sz="1200" dirty="0" smtClean="0">
                <a:effectLst/>
                <a:latin typeface="Lucida Grande"/>
                <a:ea typeface="Lucida Grande"/>
                <a:cs typeface="Lucida Grande"/>
                <a:sym typeface="Lucida Grande"/>
              </a:rPr>
              <a:t>,_</a:t>
            </a:r>
            <a:r>
              <a:rPr lang="en-US" sz="1200" dirty="0" err="1" smtClean="0">
                <a:effectLst/>
                <a:latin typeface="Lucida Grande"/>
                <a:ea typeface="Lucida Grande"/>
                <a:cs typeface="Lucida Grande"/>
                <a:sym typeface="Lucida Grande"/>
              </a:rPr>
              <a:t>Dikes_and_Dams</a:t>
            </a:r>
            <a:r>
              <a:rPr lang="en-US" sz="1200" dirty="0" smtClean="0">
                <a:effectLst/>
                <a:latin typeface="Lucida Grande"/>
                <a:ea typeface="Lucida Grande"/>
                <a:cs typeface="Lucida Grande"/>
                <a:sym typeface="Lucida Grande"/>
              </a:rPr>
              <a:t>_(20),_</a:t>
            </a:r>
            <a:r>
              <a:rPr lang="en-US" sz="1200" dirty="0" err="1" smtClean="0">
                <a:effectLst/>
                <a:latin typeface="Lucida Grande"/>
                <a:ea typeface="Lucida Grande"/>
                <a:cs typeface="Lucida Grande"/>
                <a:sym typeface="Lucida Grande"/>
              </a:rPr>
              <a:t>NPSPhoto</a:t>
            </a:r>
            <a:r>
              <a:rPr lang="en-US" sz="1200" dirty="0" smtClean="0">
                <a:effectLst/>
                <a:latin typeface="Lucida Grande"/>
                <a:ea typeface="Lucida Grande"/>
                <a:cs typeface="Lucida Grande"/>
                <a:sym typeface="Lucida Grande"/>
              </a:rPr>
              <a:t>,_R._</a:t>
            </a:r>
            <a:r>
              <a:rPr lang="en-US" sz="1200" dirty="0" err="1" smtClean="0">
                <a:effectLst/>
                <a:latin typeface="Lucida Grande"/>
                <a:ea typeface="Lucida Grande"/>
                <a:cs typeface="Lucida Grande"/>
                <a:sym typeface="Lucida Grande"/>
              </a:rPr>
              <a:t>Cammauf</a:t>
            </a:r>
            <a:r>
              <a:rPr lang="en-US" sz="1200" dirty="0" smtClean="0">
                <a:effectLst/>
                <a:latin typeface="Lucida Grande"/>
                <a:ea typeface="Lucida Grande"/>
                <a:cs typeface="Lucida Grande"/>
                <a:sym typeface="Lucida Grande"/>
              </a:rPr>
              <a:t>_(9247356437).jpg</a:t>
            </a:r>
            <a:r>
              <a:rPr lang="en-US" dirty="0" smtClean="0">
                <a:effectLst/>
              </a:rPr>
              <a:t> </a:t>
            </a:r>
          </a:p>
          <a:p>
            <a:pPr eaLnBrk="1" hangingPunct="1">
              <a:spcBef>
                <a:spcPct val="0"/>
              </a:spcBef>
            </a:pPr>
            <a:r>
              <a:rPr lang="en-US" sz="1200" b="0" i="0" u="none" strike="noStrike" dirty="0" smtClean="0">
                <a:effectLst/>
                <a:latin typeface="Lucida Grande"/>
                <a:ea typeface="Lucida Grande"/>
                <a:cs typeface="Lucida Grande"/>
                <a:sym typeface="Lucida Grande"/>
                <a:hlinkClick r:id="rId5"/>
              </a:rPr>
              <a:t>Everglades NPS</a:t>
            </a:r>
            <a:r>
              <a:rPr lang="en-US" sz="1200" b="0" i="0" dirty="0" smtClean="0">
                <a:effectLst/>
                <a:latin typeface="Lucida Grande"/>
                <a:ea typeface="Lucida Grande"/>
                <a:cs typeface="Lucida Grande"/>
                <a:sym typeface="Lucida Grande"/>
              </a:rPr>
              <a:t> from Homestead, Florida, United States</a:t>
            </a:r>
            <a:endParaRPr lang="en-US" dirty="0" smtClean="0">
              <a:effectLst/>
            </a:endParaRPr>
          </a:p>
          <a:p>
            <a:pPr eaLnBrk="1" hangingPunct="1">
              <a:spcBef>
                <a:spcPct val="0"/>
              </a:spcBef>
            </a:pPr>
            <a:r>
              <a:rPr lang="en-US" altLang="en-US" dirty="0" smtClean="0">
                <a:effectLst/>
              </a:rPr>
              <a:t>Public Domain</a:t>
            </a:r>
            <a:endParaRPr lang="en-US" altLang="en-US" dirty="0" smtClean="0"/>
          </a:p>
          <a:p>
            <a:pPr eaLnBrk="1" hangingPunct="1">
              <a:spcBef>
                <a:spcPct val="0"/>
              </a:spcBef>
            </a:pPr>
            <a:endParaRPr lang="en-US" altLang="en-US" dirty="0" smtClean="0"/>
          </a:p>
          <a:p>
            <a:endParaRPr lang="en-US" dirty="0"/>
          </a:p>
        </p:txBody>
      </p:sp>
    </p:spTree>
    <p:extLst>
      <p:ext uri="{BB962C8B-B14F-4D97-AF65-F5344CB8AC3E}">
        <p14:creationId xmlns:p14="http://schemas.microsoft.com/office/powerpoint/2010/main" val="1729270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00000"/>
              </a:lnSpc>
              <a:spcBef>
                <a:spcPts val="0"/>
              </a:spcBef>
              <a:spcAft>
                <a:spcPts val="0"/>
              </a:spcAft>
              <a:buClrTx/>
              <a:buSzTx/>
              <a:buFontTx/>
              <a:buNone/>
              <a:tabLst/>
              <a:defRPr/>
            </a:pPr>
            <a:r>
              <a:rPr lang="en-US" altLang="en-US" dirty="0" smtClean="0"/>
              <a:t>1926 to 1928 brought a series of major hurricanes that caused extensive flooding and killed 2,500 people. The Army Corps of Engineers  was authorized by the state in 1930 to undertake flood control measures for the rest of the Everglades (</a:t>
            </a:r>
            <a:r>
              <a:rPr lang="en-US" altLang="en-US" dirty="0" smtClean="0">
                <a:hlinkClick r:id="rId3"/>
              </a:rPr>
              <a:t>Dugger, 1996</a:t>
            </a:r>
            <a:r>
              <a:rPr lang="en-US" altLang="en-US" dirty="0" smtClean="0"/>
              <a:t>).</a:t>
            </a:r>
          </a:p>
          <a:p>
            <a:endParaRPr lang="en-US" dirty="0" smtClean="0"/>
          </a:p>
          <a:p>
            <a:r>
              <a:rPr lang="en-US" dirty="0" smtClean="0"/>
              <a:t>Redline</a:t>
            </a:r>
            <a:r>
              <a:rPr lang="en-US" baseline="0" dirty="0" smtClean="0"/>
              <a:t> shows track of hurricane</a:t>
            </a:r>
          </a:p>
          <a:p>
            <a:endParaRPr lang="en-US" baseline="0" dirty="0" smtClean="0"/>
          </a:p>
          <a:p>
            <a:r>
              <a:rPr lang="en-US" baseline="0" dirty="0" smtClean="0"/>
              <a:t>Map: EvergladesFoundation,2015.ModificationstoWaterFlow.InternalProduction.Palmetto Bay FL</a:t>
            </a:r>
            <a:endParaRPr lang="en-US" dirty="0"/>
          </a:p>
        </p:txBody>
      </p:sp>
    </p:spTree>
    <p:extLst>
      <p:ext uri="{BB962C8B-B14F-4D97-AF65-F5344CB8AC3E}">
        <p14:creationId xmlns:p14="http://schemas.microsoft.com/office/powerpoint/2010/main" val="1465500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831D9C-0CF4-4DA7-84F9-9B0631BCA4F9}" type="datetime1">
              <a:rPr lang="en-US" smtClean="0"/>
              <a:pPr/>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657761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11FFC3-65A6-4D01-8FF5-046AB30CCEB2}" type="datetime1">
              <a:rPr lang="en-US" smtClean="0"/>
              <a:pPr/>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1626069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62C48-9199-48AA-85FE-0237D3398036}" type="datetime1">
              <a:rPr lang="en-US" smtClean="0"/>
              <a:pPr/>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2346298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6858000"/>
          </a:xfrm>
          <a:prstGeom prst="rect">
            <a:avLst/>
          </a:prstGeom>
        </p:spPr>
      </p:pic>
      <p:pic>
        <p:nvPicPr>
          <p:cNvPr id="7" name="Picture 6"/>
          <p:cNvPicPr>
            <a:picLocks noChangeAspect="1"/>
          </p:cNvPicPr>
          <p:nvPr userDrawn="1"/>
        </p:nvPicPr>
        <p:blipFill>
          <a:blip r:embed="rId3"/>
          <a:stretch>
            <a:fillRect/>
          </a:stretch>
        </p:blipFill>
        <p:spPr>
          <a:xfrm>
            <a:off x="172720" y="153767"/>
            <a:ext cx="8818880" cy="6550466"/>
          </a:xfrm>
          <a:prstGeom prst="rect">
            <a:avLst/>
          </a:prstGeom>
        </p:spPr>
      </p:pic>
      <p:sp>
        <p:nvSpPr>
          <p:cNvPr id="10" name="Picture Placeholder 2"/>
          <p:cNvSpPr>
            <a:spLocks noGrp="1" noChangeAspect="1"/>
          </p:cNvSpPr>
          <p:nvPr>
            <p:ph type="pic" idx="1"/>
          </p:nvPr>
        </p:nvSpPr>
        <p:spPr>
          <a:xfrm>
            <a:off x="481965" y="1796891"/>
            <a:ext cx="4064000" cy="4522629"/>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3" name="Title 1"/>
          <p:cNvSpPr>
            <a:spLocks noGrp="1"/>
          </p:cNvSpPr>
          <p:nvPr>
            <p:ph type="title"/>
          </p:nvPr>
        </p:nvSpPr>
        <p:spPr>
          <a:xfrm>
            <a:off x="481965" y="481919"/>
            <a:ext cx="6686550" cy="802909"/>
          </a:xfrm>
          <a:prstGeom prst="rect">
            <a:avLst/>
          </a:prstGeom>
        </p:spPr>
        <p:txBody>
          <a:bodyPr/>
          <a:lstStyle>
            <a:lvl1pPr algn="l">
              <a:defRPr sz="4000" b="0">
                <a:solidFill>
                  <a:schemeClr val="accent6">
                    <a:lumMod val="75000"/>
                  </a:schemeClr>
                </a:solidFill>
                <a:latin typeface="HelveticaNeue" charset="0"/>
                <a:ea typeface="HelveticaNeue" charset="0"/>
                <a:cs typeface="HelveticaNeue" charset="0"/>
              </a:defRPr>
            </a:lvl1pPr>
          </a:lstStyle>
          <a:p>
            <a:r>
              <a:rPr lang="en-US" dirty="0" smtClean="0"/>
              <a:t>Click to edit Master</a:t>
            </a:r>
            <a:endParaRPr lang="en-US" dirty="0"/>
          </a:p>
        </p:txBody>
      </p:sp>
      <p:pic>
        <p:nvPicPr>
          <p:cNvPr id="14" name="Picture 13"/>
          <p:cNvPicPr>
            <a:picLocks noChangeAspect="1"/>
          </p:cNvPicPr>
          <p:nvPr userDrawn="1"/>
        </p:nvPicPr>
        <p:blipFill>
          <a:blip r:embed="rId4"/>
          <a:stretch>
            <a:fillRect/>
          </a:stretch>
        </p:blipFill>
        <p:spPr>
          <a:xfrm>
            <a:off x="279400" y="1211741"/>
            <a:ext cx="8712200" cy="533812"/>
          </a:xfrm>
          <a:prstGeom prst="rect">
            <a:avLst/>
          </a:prstGeom>
        </p:spPr>
      </p:pic>
      <p:pic>
        <p:nvPicPr>
          <p:cNvPr id="15" name="Picture 14"/>
          <p:cNvPicPr>
            <a:picLocks noChangeAspect="1"/>
          </p:cNvPicPr>
          <p:nvPr userDrawn="1"/>
        </p:nvPicPr>
        <p:blipFill>
          <a:blip r:embed="rId5"/>
          <a:stretch>
            <a:fillRect/>
          </a:stretch>
        </p:blipFill>
        <p:spPr>
          <a:xfrm>
            <a:off x="7477760" y="369381"/>
            <a:ext cx="1114403" cy="679514"/>
          </a:xfrm>
          <a:prstGeom prst="rect">
            <a:avLst/>
          </a:prstGeom>
        </p:spPr>
      </p:pic>
    </p:spTree>
    <p:extLst>
      <p:ext uri="{BB962C8B-B14F-4D97-AF65-F5344CB8AC3E}">
        <p14:creationId xmlns:p14="http://schemas.microsoft.com/office/powerpoint/2010/main" val="396856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82880" y="1507378"/>
            <a:ext cx="6106932" cy="4062551"/>
          </a:xfrm>
          <a:prstGeom prst="rect">
            <a:avLst/>
          </a:prstGeom>
        </p:spPr>
      </p:pic>
      <p:pic>
        <p:nvPicPr>
          <p:cNvPr id="12" name="Picture 11"/>
          <p:cNvPicPr>
            <a:picLocks noChangeAspect="1"/>
          </p:cNvPicPr>
          <p:nvPr userDrawn="1"/>
        </p:nvPicPr>
        <p:blipFill>
          <a:blip r:embed="rId2"/>
          <a:stretch>
            <a:fillRect/>
          </a:stretch>
        </p:blipFill>
        <p:spPr>
          <a:xfrm>
            <a:off x="3826510" y="1826144"/>
            <a:ext cx="5148580" cy="3425021"/>
          </a:xfrm>
          <a:prstGeom prst="rect">
            <a:avLst/>
          </a:prstGeom>
        </p:spPr>
      </p:pic>
      <p:pic>
        <p:nvPicPr>
          <p:cNvPr id="13" name="Picture 12"/>
          <p:cNvPicPr>
            <a:picLocks noChangeAspect="1"/>
          </p:cNvPicPr>
          <p:nvPr userDrawn="1"/>
        </p:nvPicPr>
        <p:blipFill>
          <a:blip r:embed="rId3"/>
          <a:stretch>
            <a:fillRect/>
          </a:stretch>
        </p:blipFill>
        <p:spPr>
          <a:xfrm>
            <a:off x="0" y="4252094"/>
            <a:ext cx="9144000" cy="2605906"/>
          </a:xfrm>
          <a:prstGeom prst="rect">
            <a:avLst/>
          </a:prstGeom>
        </p:spPr>
      </p:pic>
      <p:pic>
        <p:nvPicPr>
          <p:cNvPr id="15" name="Picture 14"/>
          <p:cNvPicPr>
            <a:picLocks noChangeAspect="1"/>
          </p:cNvPicPr>
          <p:nvPr userDrawn="1"/>
        </p:nvPicPr>
        <p:blipFill>
          <a:blip r:embed="rId4"/>
          <a:stretch>
            <a:fillRect/>
          </a:stretch>
        </p:blipFill>
        <p:spPr>
          <a:xfrm>
            <a:off x="0" y="4118080"/>
            <a:ext cx="9225280" cy="687036"/>
          </a:xfrm>
          <a:prstGeom prst="rect">
            <a:avLst/>
          </a:prstGeom>
        </p:spPr>
      </p:pic>
      <p:pic>
        <p:nvPicPr>
          <p:cNvPr id="16" name="Picture 15"/>
          <p:cNvPicPr>
            <a:picLocks noChangeAspect="1"/>
          </p:cNvPicPr>
          <p:nvPr userDrawn="1"/>
        </p:nvPicPr>
        <p:blipFill>
          <a:blip r:embed="rId5"/>
          <a:stretch>
            <a:fillRect/>
          </a:stretch>
        </p:blipFill>
        <p:spPr>
          <a:xfrm>
            <a:off x="5866743" y="145717"/>
            <a:ext cx="2755900" cy="1680427"/>
          </a:xfrm>
          <a:prstGeom prst="rect">
            <a:avLst/>
          </a:prstGeom>
        </p:spPr>
      </p:pic>
    </p:spTree>
    <p:extLst>
      <p:ext uri="{BB962C8B-B14F-4D97-AF65-F5344CB8AC3E}">
        <p14:creationId xmlns:p14="http://schemas.microsoft.com/office/powerpoint/2010/main" val="1665247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93594" y="1379338"/>
            <a:ext cx="6106932" cy="4062551"/>
          </a:xfrm>
          <a:prstGeom prst="rect">
            <a:avLst/>
          </a:prstGeom>
        </p:spPr>
      </p:pic>
      <p:pic>
        <p:nvPicPr>
          <p:cNvPr id="12" name="Picture 11"/>
          <p:cNvPicPr>
            <a:picLocks noChangeAspect="1"/>
          </p:cNvPicPr>
          <p:nvPr userDrawn="1"/>
        </p:nvPicPr>
        <p:blipFill>
          <a:blip r:embed="rId2"/>
          <a:stretch>
            <a:fillRect/>
          </a:stretch>
        </p:blipFill>
        <p:spPr>
          <a:xfrm>
            <a:off x="3915796" y="1698104"/>
            <a:ext cx="5148580" cy="3425021"/>
          </a:xfrm>
          <a:prstGeom prst="rect">
            <a:avLst/>
          </a:prstGeom>
        </p:spPr>
      </p:pic>
      <p:pic>
        <p:nvPicPr>
          <p:cNvPr id="13" name="Picture 12"/>
          <p:cNvPicPr>
            <a:picLocks noChangeAspect="1"/>
          </p:cNvPicPr>
          <p:nvPr userDrawn="1"/>
        </p:nvPicPr>
        <p:blipFill>
          <a:blip r:embed="rId3"/>
          <a:stretch>
            <a:fillRect/>
          </a:stretch>
        </p:blipFill>
        <p:spPr>
          <a:xfrm>
            <a:off x="0" y="3410613"/>
            <a:ext cx="9144000" cy="3462681"/>
          </a:xfrm>
          <a:prstGeom prst="rect">
            <a:avLst/>
          </a:prstGeom>
        </p:spPr>
      </p:pic>
      <p:pic>
        <p:nvPicPr>
          <p:cNvPr id="15" name="Picture 14"/>
          <p:cNvPicPr>
            <a:picLocks noChangeAspect="1"/>
          </p:cNvPicPr>
          <p:nvPr userDrawn="1"/>
        </p:nvPicPr>
        <p:blipFill>
          <a:blip r:embed="rId4"/>
          <a:stretch>
            <a:fillRect/>
          </a:stretch>
        </p:blipFill>
        <p:spPr>
          <a:xfrm>
            <a:off x="0" y="3276600"/>
            <a:ext cx="9225280" cy="687036"/>
          </a:xfrm>
          <a:prstGeom prst="rect">
            <a:avLst/>
          </a:prstGeom>
        </p:spPr>
      </p:pic>
      <p:pic>
        <p:nvPicPr>
          <p:cNvPr id="16" name="Picture 15"/>
          <p:cNvPicPr>
            <a:picLocks noChangeAspect="1"/>
          </p:cNvPicPr>
          <p:nvPr userDrawn="1"/>
        </p:nvPicPr>
        <p:blipFill>
          <a:blip r:embed="rId5"/>
          <a:stretch>
            <a:fillRect/>
          </a:stretch>
        </p:blipFill>
        <p:spPr>
          <a:xfrm>
            <a:off x="3194050" y="17677"/>
            <a:ext cx="2755900" cy="168042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E3FBA0-4C03-403A-BC74-E24D5ABA02DC}" type="datetime1">
              <a:rPr lang="en-US" smtClean="0"/>
              <a:pPr/>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3440295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09FA0D-0C2A-4067-BEB1-CF110DA900EC}" type="datetime1">
              <a:rPr lang="en-US" smtClean="0"/>
              <a:pPr/>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603442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61C7EF-CE1F-4635-A65D-EA15F68785B2}" type="datetime1">
              <a:rPr lang="en-US" smtClean="0"/>
              <a:pPr/>
              <a:t>9/19/2017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287304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28CB8B-023C-4CE8-B727-F1D743CA8FF1}" type="datetime1">
              <a:rPr lang="en-US" smtClean="0"/>
              <a:pPr/>
              <a:t>9/19/2017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1679990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CD5B53-ABCD-4CC3-B125-342A75A9BC97}" type="datetime1">
              <a:rPr lang="en-US" smtClean="0"/>
              <a:pPr/>
              <a:t>9/19/2017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389957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E838E-74C0-4563-8958-4AD8333A932D}" type="datetime1">
              <a:rPr lang="en-US" smtClean="0"/>
              <a:pPr/>
              <a:t>9/19/2017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161097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0ED0A8-348A-471A-A31F-662FBCBFD717}" type="datetime1">
              <a:rPr lang="en-US" smtClean="0"/>
              <a:pPr/>
              <a:t>9/19/2017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3713705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9B823C-57AD-410A-8408-2B54F2005B5E}" type="datetime1">
              <a:rPr lang="en-US" smtClean="0"/>
              <a:pPr/>
              <a:t>9/19/2017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D4D6D-E81F-4ABB-B999-69FEE1D8A7C5}" type="slidenum">
              <a:rPr lang="en-US" smtClean="0"/>
              <a:pPr/>
              <a:t>‹#›</a:t>
            </a:fld>
            <a:endParaRPr lang="en-US"/>
          </a:p>
        </p:txBody>
      </p:sp>
    </p:spTree>
    <p:extLst>
      <p:ext uri="{BB962C8B-B14F-4D97-AF65-F5344CB8AC3E}">
        <p14:creationId xmlns:p14="http://schemas.microsoft.com/office/powerpoint/2010/main" val="899222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1F713B-E67A-4BD4-9426-5A27C9F30EC0}" type="datetime1">
              <a:rPr lang="en-US" smtClean="0"/>
              <a:pPr/>
              <a:t>9/19/2017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D4D6D-E81F-4ABB-B999-69FEE1D8A7C5}" type="slidenum">
              <a:rPr lang="en-US" smtClean="0"/>
              <a:pPr/>
              <a:t>‹#›</a:t>
            </a:fld>
            <a:endParaRPr lang="en-US"/>
          </a:p>
        </p:txBody>
      </p:sp>
    </p:spTree>
    <p:extLst>
      <p:ext uri="{BB962C8B-B14F-4D97-AF65-F5344CB8AC3E}">
        <p14:creationId xmlns:p14="http://schemas.microsoft.com/office/powerpoint/2010/main" val="457862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hyperlink" Target="http://www.theevergladesstory.org/journey/"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www.odysseyearth.com/videos/the-everglades-river-of-grass/"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4957" y="5341979"/>
            <a:ext cx="8298043" cy="1287421"/>
          </a:xfrm>
          <a:prstGeom prst="rect">
            <a:avLst/>
          </a:prstGeom>
        </p:spPr>
        <p:txBody>
          <a:bodyPr/>
          <a:lstStyle>
            <a:lvl1pPr algn="ctr" defTabSz="914400" rtl="0" eaLnBrk="1" latinLnBrk="0" hangingPunct="1">
              <a:lnSpc>
                <a:spcPct val="90000"/>
              </a:lnSpc>
              <a:spcBef>
                <a:spcPct val="0"/>
              </a:spcBef>
              <a:buNone/>
              <a:defRPr sz="4400" b="0" kern="1200">
                <a:solidFill>
                  <a:schemeClr val="accent6">
                    <a:lumMod val="75000"/>
                  </a:schemeClr>
                </a:solidFill>
                <a:latin typeface="HelveticaNeue" charset="0"/>
                <a:ea typeface="HelveticaNeue" charset="0"/>
                <a:cs typeface="HelveticaNeue" charset="0"/>
              </a:defRPr>
            </a:lvl1pPr>
          </a:lstStyle>
          <a:p>
            <a:r>
              <a:rPr lang="en-US" kern="0" dirty="0">
                <a:latin typeface="Helvetica" charset="0"/>
                <a:ea typeface="Helvetica" charset="0"/>
                <a:cs typeface="Helvetica" charset="0"/>
                <a:sym typeface="Gill Sans"/>
              </a:rPr>
              <a:t>The Heart of a Watershed</a:t>
            </a:r>
            <a:endParaRPr lang="en-US" dirty="0">
              <a:latin typeface="Helvetica Neue" charset="0"/>
              <a:ea typeface="Helvetica Neue" charset="0"/>
              <a:cs typeface="Helvetica Neue" charset="0"/>
            </a:endParaRPr>
          </a:p>
        </p:txBody>
      </p:sp>
      <p:sp>
        <p:nvSpPr>
          <p:cNvPr id="4" name="Title 1"/>
          <p:cNvSpPr txBox="1">
            <a:spLocks/>
          </p:cNvSpPr>
          <p:nvPr/>
        </p:nvSpPr>
        <p:spPr>
          <a:xfrm>
            <a:off x="1676400" y="4191000"/>
            <a:ext cx="5725963" cy="563420"/>
          </a:xfrm>
          <a:prstGeom prst="rect">
            <a:avLst/>
          </a:prstGeom>
        </p:spPr>
        <p:txBody>
          <a:bodyPr/>
          <a:lstStyle>
            <a:lvl1pPr algn="ctr" defTabSz="914400" rtl="0" eaLnBrk="1" latinLnBrk="0" hangingPunct="1">
              <a:lnSpc>
                <a:spcPct val="90000"/>
              </a:lnSpc>
              <a:spcBef>
                <a:spcPct val="0"/>
              </a:spcBef>
              <a:buNone/>
              <a:defRPr sz="4400" b="0" kern="1200">
                <a:solidFill>
                  <a:schemeClr val="accent6">
                    <a:lumMod val="75000"/>
                  </a:schemeClr>
                </a:solidFill>
                <a:latin typeface="HelveticaNeue" charset="0"/>
                <a:ea typeface="HelveticaNeue" charset="0"/>
                <a:cs typeface="HelveticaNeue" charset="0"/>
              </a:defRPr>
            </a:lvl1pPr>
          </a:lstStyle>
          <a:p>
            <a:r>
              <a:rPr lang="en-US" sz="2800" dirty="0" smtClean="0">
                <a:solidFill>
                  <a:schemeClr val="bg1"/>
                </a:solidFill>
              </a:rPr>
              <a:t>Grade 9th-12th – Lesson 1</a:t>
            </a:r>
            <a:endParaRPr lang="en-US" sz="2800" dirty="0">
              <a:solidFill>
                <a:schemeClr val="bg1"/>
              </a:solidFill>
            </a:endParaRPr>
          </a:p>
        </p:txBody>
      </p:sp>
      <p:pic>
        <p:nvPicPr>
          <p:cNvPr id="5" name="Picture 4"/>
          <p:cNvPicPr>
            <a:picLocks noChangeAspect="1"/>
          </p:cNvPicPr>
          <p:nvPr/>
        </p:nvPicPr>
        <p:blipFill>
          <a:blip r:embed="rId3"/>
          <a:stretch>
            <a:fillRect/>
          </a:stretch>
        </p:blipFill>
        <p:spPr>
          <a:xfrm>
            <a:off x="659513" y="903915"/>
            <a:ext cx="3008719" cy="3815936"/>
          </a:xfrm>
          <a:prstGeom prst="rect">
            <a:avLst/>
          </a:prstGeom>
        </p:spPr>
      </p:pic>
    </p:spTree>
    <p:extLst>
      <p:ext uri="{BB962C8B-B14F-4D97-AF65-F5344CB8AC3E}">
        <p14:creationId xmlns:p14="http://schemas.microsoft.com/office/powerpoint/2010/main" val="1816231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610475" cy="802909"/>
          </a:xfrm>
        </p:spPr>
        <p:txBody>
          <a:bodyPr>
            <a:noAutofit/>
          </a:bodyPr>
          <a:lstStyle/>
          <a:p>
            <a:r>
              <a:rPr lang="en-US" sz="3200" dirty="0">
                <a:latin typeface="Helvetica" charset="0"/>
                <a:ea typeface="Helvetica" charset="0"/>
                <a:cs typeface="Helvetica" charset="0"/>
              </a:rPr>
              <a:t>1928 Hurricane Aftermath</a:t>
            </a:r>
            <a:endParaRPr lang="en-US" sz="2000" dirty="0">
              <a:latin typeface="Helvetica" charset="0"/>
              <a:ea typeface="Helvetica" charset="0"/>
              <a:cs typeface="Helvetica" charset="0"/>
            </a:endParaRPr>
          </a:p>
        </p:txBody>
      </p:sp>
      <p:sp>
        <p:nvSpPr>
          <p:cNvPr id="5" name="Text Placeholder 2"/>
          <p:cNvSpPr>
            <a:spLocks noGrp="1"/>
          </p:cNvSpPr>
          <p:nvPr/>
        </p:nvSpPr>
        <p:spPr>
          <a:xfrm>
            <a:off x="4114800" y="1828800"/>
            <a:ext cx="4724400" cy="2209800"/>
          </a:xfrm>
          <a:prstGeom prst="rect">
            <a:avLst/>
          </a:prstGeom>
        </p:spPr>
        <p:txBody>
          <a:bodyPr vert="horz" lIns="0" tIns="0" rIns="0" bIns="0" rtlCol="0">
            <a:normAutofit fontScale="85000" lnSpcReduction="10000"/>
          </a:bodyPr>
          <a:lstStyle>
            <a:lvl1pPr marL="457189" indent="-457189" algn="l" defTabSz="609585" rtl="0" eaLnBrk="1" latinLnBrk="0" hangingPunct="1">
              <a:spcBef>
                <a:spcPts val="1333"/>
              </a:spcBef>
              <a:spcAft>
                <a:spcPts val="0"/>
              </a:spcAft>
              <a:buClr>
                <a:schemeClr val="accent1"/>
              </a:buClr>
              <a:buSzPct val="100000"/>
              <a:buFont typeface="Wingdings 3" charset="2"/>
              <a:buAutoNum type="arabicPeriod"/>
              <a:defRPr sz="4600" b="0" i="0" kern="1200">
                <a:solidFill>
                  <a:srgbClr val="FFFFFF"/>
                </a:solidFill>
                <a:latin typeface="+mj-lt"/>
                <a:ea typeface="+mj-ea"/>
                <a:cs typeface="+mj-cs"/>
              </a:defRPr>
            </a:lvl1pPr>
            <a:lvl2pPr marL="500379" indent="-380990" algn="l" defTabSz="609585" rtl="0" eaLnBrk="1" latinLnBrk="0" hangingPunct="1">
              <a:spcBef>
                <a:spcPts val="1333"/>
              </a:spcBef>
              <a:spcAft>
                <a:spcPts val="0"/>
              </a:spcAft>
              <a:buClr>
                <a:schemeClr val="accent1"/>
              </a:buClr>
              <a:buSzPct val="100000"/>
              <a:buFont typeface="Wingdings 3" charset="2"/>
              <a:buAutoNum type="alphaLcPeriod"/>
              <a:defRPr sz="4600" b="0" i="0" kern="1200">
                <a:solidFill>
                  <a:srgbClr val="FFFFFF"/>
                </a:solidFill>
                <a:latin typeface="+mj-lt"/>
                <a:ea typeface="+mj-ea"/>
                <a:cs typeface="+mj-cs"/>
              </a:defRPr>
            </a:lvl2pPr>
            <a:lvl3pPr marL="1069339" indent="-304792" algn="l" defTabSz="609585" rtl="0" eaLnBrk="1" latinLnBrk="0" hangingPunct="1">
              <a:spcBef>
                <a:spcPts val="1333"/>
              </a:spcBef>
              <a:spcAft>
                <a:spcPts val="0"/>
              </a:spcAft>
              <a:buClr>
                <a:schemeClr val="accent1"/>
              </a:buClr>
              <a:buSzPct val="100000"/>
              <a:buFont typeface="Wingdings 3" charset="2"/>
              <a:buAutoNum type="romanLcPeriod"/>
              <a:defRPr sz="4600" b="0" i="0" kern="1200">
                <a:solidFill>
                  <a:srgbClr val="FFFFFF"/>
                </a:solidFill>
                <a:latin typeface="+mj-lt"/>
                <a:ea typeface="+mj-ea"/>
                <a:cs typeface="+mj-cs"/>
              </a:defRPr>
            </a:lvl3pPr>
            <a:lvl4pPr marL="1638300" indent="-304792" algn="l" defTabSz="609585" rtl="0" eaLnBrk="1" latinLnBrk="0" hangingPunct="1">
              <a:spcBef>
                <a:spcPts val="1333"/>
              </a:spcBef>
              <a:spcAft>
                <a:spcPts val="0"/>
              </a:spcAft>
              <a:buClr>
                <a:schemeClr val="accent1"/>
              </a:buClr>
              <a:buSzPct val="100000"/>
              <a:buFont typeface="Wingdings 3" charset="2"/>
              <a:buAutoNum type="arabicParenBoth"/>
              <a:defRPr sz="4600" b="0" i="0" kern="1200">
                <a:solidFill>
                  <a:srgbClr val="FFFFFF"/>
                </a:solidFill>
                <a:latin typeface="+mj-lt"/>
                <a:ea typeface="+mj-ea"/>
                <a:cs typeface="+mj-cs"/>
              </a:defRPr>
            </a:lvl4pPr>
            <a:lvl5pPr marL="2207260" indent="-304792" algn="l" defTabSz="609585" rtl="0" eaLnBrk="1" latinLnBrk="0" hangingPunct="1">
              <a:spcBef>
                <a:spcPts val="1333"/>
              </a:spcBef>
              <a:spcAft>
                <a:spcPts val="0"/>
              </a:spcAft>
              <a:buClr>
                <a:schemeClr val="accent1"/>
              </a:buClr>
              <a:buSzPct val="100000"/>
              <a:buFont typeface="Wingdings 3" charset="2"/>
              <a:buAutoNum type="alphaLcParenBoth"/>
              <a:defRPr sz="4600" b="0" i="0" kern="1200">
                <a:solidFill>
                  <a:srgbClr val="FFFFFF"/>
                </a:solidFill>
                <a:latin typeface="+mj-lt"/>
                <a:ea typeface="+mj-ea"/>
                <a:cs typeface="+mj-cs"/>
              </a:defRPr>
            </a:lvl5pPr>
            <a:lvl6pPr marL="3352716"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6pPr>
            <a:lvl7pPr marL="3962301"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7pPr>
            <a:lvl8pPr marL="4571886"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8pPr>
            <a:lvl9pPr marL="5181470"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9pPr>
          </a:lstStyle>
          <a:p>
            <a:pPr>
              <a:buClr>
                <a:schemeClr val="tx1">
                  <a:lumMod val="50000"/>
                  <a:lumOff val="50000"/>
                </a:schemeClr>
              </a:buClr>
            </a:pPr>
            <a:r>
              <a:rPr lang="en-US" sz="2800" dirty="0" smtClean="0">
                <a:solidFill>
                  <a:schemeClr val="tx1">
                    <a:lumMod val="50000"/>
                    <a:lumOff val="50000"/>
                  </a:schemeClr>
                </a:solidFill>
                <a:latin typeface="Helvetica" charset="0"/>
                <a:ea typeface="Helvetica" charset="0"/>
                <a:cs typeface="Helvetica" charset="0"/>
              </a:rPr>
              <a:t>Massive </a:t>
            </a:r>
            <a:r>
              <a:rPr lang="en-US" sz="2800" dirty="0">
                <a:solidFill>
                  <a:schemeClr val="tx1">
                    <a:lumMod val="50000"/>
                    <a:lumOff val="50000"/>
                  </a:schemeClr>
                </a:solidFill>
                <a:latin typeface="Helvetica" charset="0"/>
                <a:ea typeface="Helvetica" charset="0"/>
                <a:cs typeface="Helvetica" charset="0"/>
              </a:rPr>
              <a:t>destruction just two years after 1926 Hurricane</a:t>
            </a:r>
          </a:p>
          <a:p>
            <a:pPr>
              <a:buClr>
                <a:schemeClr val="tx1">
                  <a:lumMod val="50000"/>
                  <a:lumOff val="50000"/>
                </a:schemeClr>
              </a:buClr>
            </a:pPr>
            <a:r>
              <a:rPr lang="en-US" sz="2800" dirty="0" smtClean="0">
                <a:solidFill>
                  <a:schemeClr val="tx1">
                    <a:lumMod val="50000"/>
                    <a:lumOff val="50000"/>
                  </a:schemeClr>
                </a:solidFill>
                <a:latin typeface="Helvetica" charset="0"/>
                <a:ea typeface="Helvetica" charset="0"/>
                <a:cs typeface="Helvetica" charset="0"/>
              </a:rPr>
              <a:t>2,500 </a:t>
            </a:r>
            <a:r>
              <a:rPr lang="en-US" sz="2800" dirty="0">
                <a:solidFill>
                  <a:schemeClr val="tx1">
                    <a:lumMod val="50000"/>
                    <a:lumOff val="50000"/>
                  </a:schemeClr>
                </a:solidFill>
                <a:latin typeface="Helvetica" charset="0"/>
                <a:ea typeface="Helvetica" charset="0"/>
                <a:cs typeface="Helvetica" charset="0"/>
              </a:rPr>
              <a:t>lives lost</a:t>
            </a:r>
          </a:p>
          <a:p>
            <a:pPr>
              <a:buClr>
                <a:schemeClr val="tx1">
                  <a:lumMod val="50000"/>
                  <a:lumOff val="50000"/>
                </a:schemeClr>
              </a:buClr>
            </a:pPr>
            <a:r>
              <a:rPr lang="en-US" sz="2800" dirty="0" smtClean="0">
                <a:solidFill>
                  <a:schemeClr val="tx1">
                    <a:lumMod val="50000"/>
                    <a:lumOff val="50000"/>
                  </a:schemeClr>
                </a:solidFill>
                <a:latin typeface="Helvetica" charset="0"/>
                <a:ea typeface="Helvetica" charset="0"/>
                <a:cs typeface="Helvetica" charset="0"/>
              </a:rPr>
              <a:t>The U.S Army Corps </a:t>
            </a:r>
            <a:r>
              <a:rPr lang="en-US" sz="2800" dirty="0">
                <a:solidFill>
                  <a:schemeClr val="tx1">
                    <a:lumMod val="50000"/>
                    <a:lumOff val="50000"/>
                  </a:schemeClr>
                </a:solidFill>
                <a:latin typeface="Helvetica" charset="0"/>
                <a:ea typeface="Helvetica" charset="0"/>
                <a:cs typeface="Helvetica" charset="0"/>
              </a:rPr>
              <a:t>of Engineers was ordered to help</a:t>
            </a:r>
          </a:p>
        </p:txBody>
      </p:sp>
      <p:pic>
        <p:nvPicPr>
          <p:cNvPr id="7" name="Picture 6" descr="The image shows the destruction of the hurrican as well as the people who perished being hauled away" title="Hurricane"/>
          <p:cNvPicPr>
            <a:picLocks noChangeAspect="1"/>
          </p:cNvPicPr>
          <p:nvPr/>
        </p:nvPicPr>
        <p:blipFill rotWithShape="1">
          <a:blip r:embed="rId3">
            <a:extLst>
              <a:ext uri="{28A0092B-C50C-407E-A947-70E740481C1C}">
                <a14:useLocalDpi xmlns:a14="http://schemas.microsoft.com/office/drawing/2010/main" val="0"/>
              </a:ext>
            </a:extLst>
          </a:blip>
          <a:srcRect l="5590" t="13731" r="5590" b="8291"/>
          <a:stretch/>
        </p:blipFill>
        <p:spPr>
          <a:xfrm>
            <a:off x="454470" y="1828800"/>
            <a:ext cx="3439615" cy="4621982"/>
          </a:xfrm>
          <a:prstGeom prst="rect">
            <a:avLst/>
          </a:prstGeom>
        </p:spPr>
      </p:pic>
      <p:pic>
        <p:nvPicPr>
          <p:cNvPr id="8" name="Picture 7" descr="The image shows the destruction that was cause by the hurricane" title="Hurricane"/>
          <p:cNvPicPr>
            <a:picLocks noChangeAspect="1"/>
          </p:cNvPicPr>
          <p:nvPr/>
        </p:nvPicPr>
        <p:blipFill rotWithShape="1">
          <a:blip r:embed="rId4">
            <a:extLst>
              <a:ext uri="{28A0092B-C50C-407E-A947-70E740481C1C}">
                <a14:useLocalDpi xmlns:a14="http://schemas.microsoft.com/office/drawing/2010/main" val="0"/>
              </a:ext>
            </a:extLst>
          </a:blip>
          <a:srcRect l="1" t="11444" r="3087" b="14949"/>
          <a:stretch/>
        </p:blipFill>
        <p:spPr>
          <a:xfrm>
            <a:off x="4114800" y="3981902"/>
            <a:ext cx="4495800" cy="2468880"/>
          </a:xfrm>
          <a:prstGeom prst="rect">
            <a:avLst/>
          </a:prstGeom>
        </p:spPr>
      </p:pic>
    </p:spTree>
    <p:extLst>
      <p:ext uri="{BB962C8B-B14F-4D97-AF65-F5344CB8AC3E}">
        <p14:creationId xmlns:p14="http://schemas.microsoft.com/office/powerpoint/2010/main" val="3411616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610475" cy="802909"/>
          </a:xfrm>
        </p:spPr>
        <p:txBody>
          <a:bodyPr>
            <a:noAutofit/>
          </a:bodyPr>
          <a:lstStyle/>
          <a:p>
            <a:r>
              <a:rPr lang="en-US" sz="3200" dirty="0">
                <a:latin typeface="Helvetica" charset="0"/>
                <a:ea typeface="Helvetica" charset="0"/>
                <a:cs typeface="Helvetica" charset="0"/>
              </a:rPr>
              <a:t>Altered Everglades </a:t>
            </a:r>
            <a:endParaRPr lang="en-US" sz="2000" dirty="0">
              <a:latin typeface="Helvetica" charset="0"/>
              <a:ea typeface="Helvetica" charset="0"/>
              <a:cs typeface="Helvetica" charset="0"/>
            </a:endParaRPr>
          </a:p>
        </p:txBody>
      </p:sp>
      <p:pic>
        <p:nvPicPr>
          <p:cNvPr id="6" name="pasted-image.pdf" descr="The image shows a crane cutting down the sawgrass in the everglades" title="Altered Everglad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163" y="2286000"/>
            <a:ext cx="4114800" cy="2756916"/>
          </a:xfrm>
          <a:prstGeom prst="rect">
            <a:avLst/>
          </a:prstGeom>
          <a:ln w="12700">
            <a:miter lim="400000"/>
          </a:ln>
        </p:spPr>
      </p:pic>
      <p:pic>
        <p:nvPicPr>
          <p:cNvPr id="9" name="pasted-image.pdf" descr="the image shows a flyer for the hoover diek" title="Hoover Dik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382" y="2286000"/>
            <a:ext cx="3929653" cy="2756916"/>
          </a:xfrm>
          <a:prstGeom prst="rect">
            <a:avLst/>
          </a:prstGeom>
          <a:ln w="12700">
            <a:miter lim="400000"/>
          </a:ln>
        </p:spPr>
      </p:pic>
    </p:spTree>
    <p:extLst>
      <p:ext uri="{BB962C8B-B14F-4D97-AF65-F5344CB8AC3E}">
        <p14:creationId xmlns:p14="http://schemas.microsoft.com/office/powerpoint/2010/main" val="14190075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610475" cy="802909"/>
          </a:xfrm>
        </p:spPr>
        <p:txBody>
          <a:bodyPr>
            <a:noAutofit/>
          </a:bodyPr>
          <a:lstStyle/>
          <a:p>
            <a:r>
              <a:rPr lang="en-US" sz="3200" dirty="0">
                <a:latin typeface="Helvetica" charset="0"/>
                <a:ea typeface="Helvetica" charset="0"/>
                <a:cs typeface="Helvetica" charset="0"/>
              </a:rPr>
              <a:t>Altered Everglades </a:t>
            </a:r>
            <a:endParaRPr lang="en-US" sz="2000" dirty="0">
              <a:latin typeface="Helvetica" charset="0"/>
              <a:ea typeface="Helvetica" charset="0"/>
              <a:cs typeface="Helvetica" charset="0"/>
            </a:endParaRPr>
          </a:p>
        </p:txBody>
      </p:sp>
      <p:sp>
        <p:nvSpPr>
          <p:cNvPr id="5" name="Text Placeholder 2"/>
          <p:cNvSpPr>
            <a:spLocks noGrp="1"/>
          </p:cNvSpPr>
          <p:nvPr/>
        </p:nvSpPr>
        <p:spPr>
          <a:xfrm>
            <a:off x="533400" y="1981200"/>
            <a:ext cx="8077200" cy="4191000"/>
          </a:xfrm>
          <a:prstGeom prst="rect">
            <a:avLst/>
          </a:prstGeom>
        </p:spPr>
        <p:txBody>
          <a:bodyPr vert="horz" lIns="0" tIns="0" rIns="0" bIns="0" rtlCol="0">
            <a:normAutofit lnSpcReduction="10000"/>
          </a:bodyPr>
          <a:lstStyle>
            <a:lvl1pPr marL="457189" indent="-457189" algn="l" defTabSz="609585" rtl="0" eaLnBrk="1" latinLnBrk="0" hangingPunct="1">
              <a:spcBef>
                <a:spcPts val="1333"/>
              </a:spcBef>
              <a:spcAft>
                <a:spcPts val="0"/>
              </a:spcAft>
              <a:buClr>
                <a:schemeClr val="accent1"/>
              </a:buClr>
              <a:buSzPct val="100000"/>
              <a:buFont typeface="Wingdings 3" charset="2"/>
              <a:buAutoNum type="arabicPeriod"/>
              <a:defRPr sz="4600" b="0" i="0" kern="1200">
                <a:solidFill>
                  <a:srgbClr val="FFFFFF"/>
                </a:solidFill>
                <a:latin typeface="+mj-lt"/>
                <a:ea typeface="+mj-ea"/>
                <a:cs typeface="+mj-cs"/>
              </a:defRPr>
            </a:lvl1pPr>
            <a:lvl2pPr marL="500379" indent="-380990" algn="l" defTabSz="609585" rtl="0" eaLnBrk="1" latinLnBrk="0" hangingPunct="1">
              <a:spcBef>
                <a:spcPts val="1333"/>
              </a:spcBef>
              <a:spcAft>
                <a:spcPts val="0"/>
              </a:spcAft>
              <a:buClr>
                <a:schemeClr val="accent1"/>
              </a:buClr>
              <a:buSzPct val="100000"/>
              <a:buFont typeface="Wingdings 3" charset="2"/>
              <a:buAutoNum type="alphaLcPeriod"/>
              <a:defRPr sz="4600" b="0" i="0" kern="1200">
                <a:solidFill>
                  <a:srgbClr val="FFFFFF"/>
                </a:solidFill>
                <a:latin typeface="+mj-lt"/>
                <a:ea typeface="+mj-ea"/>
                <a:cs typeface="+mj-cs"/>
              </a:defRPr>
            </a:lvl2pPr>
            <a:lvl3pPr marL="1069339" indent="-304792" algn="l" defTabSz="609585" rtl="0" eaLnBrk="1" latinLnBrk="0" hangingPunct="1">
              <a:spcBef>
                <a:spcPts val="1333"/>
              </a:spcBef>
              <a:spcAft>
                <a:spcPts val="0"/>
              </a:spcAft>
              <a:buClr>
                <a:schemeClr val="accent1"/>
              </a:buClr>
              <a:buSzPct val="100000"/>
              <a:buFont typeface="Wingdings 3" charset="2"/>
              <a:buAutoNum type="romanLcPeriod"/>
              <a:defRPr sz="4600" b="0" i="0" kern="1200">
                <a:solidFill>
                  <a:srgbClr val="FFFFFF"/>
                </a:solidFill>
                <a:latin typeface="+mj-lt"/>
                <a:ea typeface="+mj-ea"/>
                <a:cs typeface="+mj-cs"/>
              </a:defRPr>
            </a:lvl3pPr>
            <a:lvl4pPr marL="1638300" indent="-304792" algn="l" defTabSz="609585" rtl="0" eaLnBrk="1" latinLnBrk="0" hangingPunct="1">
              <a:spcBef>
                <a:spcPts val="1333"/>
              </a:spcBef>
              <a:spcAft>
                <a:spcPts val="0"/>
              </a:spcAft>
              <a:buClr>
                <a:schemeClr val="accent1"/>
              </a:buClr>
              <a:buSzPct val="100000"/>
              <a:buFont typeface="Wingdings 3" charset="2"/>
              <a:buAutoNum type="arabicParenBoth"/>
              <a:defRPr sz="4600" b="0" i="0" kern="1200">
                <a:solidFill>
                  <a:srgbClr val="FFFFFF"/>
                </a:solidFill>
                <a:latin typeface="+mj-lt"/>
                <a:ea typeface="+mj-ea"/>
                <a:cs typeface="+mj-cs"/>
              </a:defRPr>
            </a:lvl4pPr>
            <a:lvl5pPr marL="2207260" indent="-304792" algn="l" defTabSz="609585" rtl="0" eaLnBrk="1" latinLnBrk="0" hangingPunct="1">
              <a:spcBef>
                <a:spcPts val="1333"/>
              </a:spcBef>
              <a:spcAft>
                <a:spcPts val="0"/>
              </a:spcAft>
              <a:buClr>
                <a:schemeClr val="accent1"/>
              </a:buClr>
              <a:buSzPct val="100000"/>
              <a:buFont typeface="Wingdings 3" charset="2"/>
              <a:buAutoNum type="alphaLcParenBoth"/>
              <a:defRPr sz="4600" b="0" i="0" kern="1200">
                <a:solidFill>
                  <a:srgbClr val="FFFFFF"/>
                </a:solidFill>
                <a:latin typeface="+mj-lt"/>
                <a:ea typeface="+mj-ea"/>
                <a:cs typeface="+mj-cs"/>
              </a:defRPr>
            </a:lvl5pPr>
            <a:lvl6pPr marL="3352716"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6pPr>
            <a:lvl7pPr marL="3962301"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7pPr>
            <a:lvl8pPr marL="4571886"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8pPr>
            <a:lvl9pPr marL="5181470"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9pPr>
          </a:lstStyle>
          <a:p>
            <a:pPr>
              <a:buClr>
                <a:schemeClr val="tx1">
                  <a:lumMod val="50000"/>
                  <a:lumOff val="50000"/>
                </a:schemeClr>
              </a:buClr>
              <a:defRPr/>
            </a:pPr>
            <a:r>
              <a:rPr lang="en-US" altLang="en-US" sz="2800" dirty="0">
                <a:solidFill>
                  <a:schemeClr val="tx1">
                    <a:lumMod val="50000"/>
                    <a:lumOff val="50000"/>
                  </a:schemeClr>
                </a:solidFill>
                <a:latin typeface="Helvetica" charset="0"/>
                <a:ea typeface="Helvetica" charset="0"/>
                <a:cs typeface="Helvetica" charset="0"/>
              </a:rPr>
              <a:t>Today, all water movement </a:t>
            </a:r>
            <a:r>
              <a:rPr lang="en-US" altLang="en-US" sz="2800" dirty="0" smtClean="0">
                <a:solidFill>
                  <a:schemeClr val="tx1">
                    <a:lumMod val="50000"/>
                    <a:lumOff val="50000"/>
                  </a:schemeClr>
                </a:solidFill>
                <a:latin typeface="Helvetica" charset="0"/>
                <a:ea typeface="Helvetica" charset="0"/>
                <a:cs typeface="Helvetica" charset="0"/>
              </a:rPr>
              <a:t>in </a:t>
            </a:r>
            <a:r>
              <a:rPr lang="en-US" altLang="en-US" sz="2800" dirty="0">
                <a:solidFill>
                  <a:schemeClr val="tx1">
                    <a:lumMod val="50000"/>
                    <a:lumOff val="50000"/>
                  </a:schemeClr>
                </a:solidFill>
                <a:latin typeface="Helvetica" charset="0"/>
                <a:ea typeface="Helvetica" charset="0"/>
                <a:cs typeface="Helvetica" charset="0"/>
              </a:rPr>
              <a:t>and out of the lake and </a:t>
            </a:r>
            <a:r>
              <a:rPr lang="en-US" altLang="en-US" sz="2800" dirty="0" smtClean="0">
                <a:solidFill>
                  <a:schemeClr val="tx1">
                    <a:lumMod val="50000"/>
                    <a:lumOff val="50000"/>
                  </a:schemeClr>
                </a:solidFill>
                <a:latin typeface="Helvetica" charset="0"/>
                <a:ea typeface="Helvetica" charset="0"/>
                <a:cs typeface="Helvetica" charset="0"/>
              </a:rPr>
              <a:t>through </a:t>
            </a:r>
            <a:r>
              <a:rPr lang="en-US" altLang="en-US" sz="2800" dirty="0">
                <a:solidFill>
                  <a:schemeClr val="tx1">
                    <a:lumMod val="50000"/>
                    <a:lumOff val="50000"/>
                  </a:schemeClr>
                </a:solidFill>
                <a:latin typeface="Helvetica" charset="0"/>
                <a:ea typeface="Helvetica" charset="0"/>
                <a:cs typeface="Helvetica" charset="0"/>
              </a:rPr>
              <a:t>the Everglades system, except local rainfall, is controlled by water managers. </a:t>
            </a:r>
          </a:p>
          <a:p>
            <a:pPr>
              <a:buClr>
                <a:schemeClr val="tx1">
                  <a:lumMod val="50000"/>
                  <a:lumOff val="50000"/>
                </a:schemeClr>
              </a:buClr>
              <a:defRPr/>
            </a:pPr>
            <a:endParaRPr lang="en-US" altLang="en-US" sz="2800" dirty="0">
              <a:solidFill>
                <a:schemeClr val="tx1">
                  <a:lumMod val="50000"/>
                  <a:lumOff val="50000"/>
                </a:schemeClr>
              </a:solidFill>
              <a:latin typeface="Helvetica" charset="0"/>
              <a:ea typeface="Helvetica" charset="0"/>
              <a:cs typeface="Helvetica" charset="0"/>
            </a:endParaRPr>
          </a:p>
          <a:p>
            <a:pPr>
              <a:buClr>
                <a:schemeClr val="tx1">
                  <a:lumMod val="50000"/>
                  <a:lumOff val="50000"/>
                </a:schemeClr>
              </a:buClr>
              <a:defRPr/>
            </a:pPr>
            <a:r>
              <a:rPr lang="en-US" altLang="en-US" sz="2800" dirty="0" smtClean="0">
                <a:solidFill>
                  <a:schemeClr val="tx1">
                    <a:lumMod val="50000"/>
                    <a:lumOff val="50000"/>
                  </a:schemeClr>
                </a:solidFill>
                <a:latin typeface="Helvetica" charset="0"/>
                <a:ea typeface="Helvetica" charset="0"/>
                <a:cs typeface="Helvetica" charset="0"/>
              </a:rPr>
              <a:t>There are 1,800 </a:t>
            </a:r>
            <a:r>
              <a:rPr lang="en-US" altLang="en-US" sz="2800" dirty="0">
                <a:solidFill>
                  <a:schemeClr val="tx1">
                    <a:lumMod val="50000"/>
                    <a:lumOff val="50000"/>
                  </a:schemeClr>
                </a:solidFill>
                <a:latin typeface="Helvetica" charset="0"/>
                <a:ea typeface="Helvetica" charset="0"/>
                <a:cs typeface="Helvetica" charset="0"/>
              </a:rPr>
              <a:t>miles of canals and dams with water control </a:t>
            </a:r>
            <a:r>
              <a:rPr lang="en-US" altLang="en-US" sz="2800" dirty="0" smtClean="0">
                <a:solidFill>
                  <a:schemeClr val="tx1">
                    <a:lumMod val="50000"/>
                    <a:lumOff val="50000"/>
                  </a:schemeClr>
                </a:solidFill>
                <a:latin typeface="Helvetica" charset="0"/>
                <a:ea typeface="Helvetica" charset="0"/>
                <a:cs typeface="Helvetica" charset="0"/>
              </a:rPr>
              <a:t>points; pump </a:t>
            </a:r>
            <a:r>
              <a:rPr lang="en-US" altLang="en-US" sz="2800" dirty="0">
                <a:solidFill>
                  <a:schemeClr val="tx1">
                    <a:lumMod val="50000"/>
                    <a:lumOff val="50000"/>
                  </a:schemeClr>
                </a:solidFill>
                <a:latin typeface="Helvetica" charset="0"/>
                <a:ea typeface="Helvetica" charset="0"/>
                <a:cs typeface="Helvetica" charset="0"/>
              </a:rPr>
              <a:t>stations divert the natural flow of water</a:t>
            </a:r>
            <a:r>
              <a:rPr lang="en-US" altLang="en-US" sz="2800" dirty="0" smtClean="0">
                <a:solidFill>
                  <a:schemeClr val="tx1">
                    <a:lumMod val="50000"/>
                    <a:lumOff val="50000"/>
                  </a:schemeClr>
                </a:solidFill>
                <a:latin typeface="Helvetica" charset="0"/>
                <a:ea typeface="Helvetica" charset="0"/>
                <a:cs typeface="Helvetica" charset="0"/>
              </a:rPr>
              <a:t>.</a:t>
            </a:r>
            <a:r>
              <a:rPr lang="en-US" altLang="en-US" sz="2800" dirty="0" smtClean="0">
                <a:solidFill>
                  <a:schemeClr val="tx1"/>
                </a:solidFill>
                <a:latin typeface="Helvetica" charset="0"/>
                <a:ea typeface="Helvetica" charset="0"/>
                <a:cs typeface="Helvetica" charset="0"/>
              </a:rPr>
              <a:t/>
            </a:r>
            <a:br>
              <a:rPr lang="en-US" altLang="en-US" sz="2800" dirty="0" smtClean="0">
                <a:solidFill>
                  <a:schemeClr val="tx1"/>
                </a:solidFill>
                <a:latin typeface="Helvetica" charset="0"/>
                <a:ea typeface="Helvetica" charset="0"/>
                <a:cs typeface="Helvetica" charset="0"/>
              </a:rPr>
            </a:br>
            <a:endParaRPr lang="en-US" altLang="en-US" sz="2800" dirty="0">
              <a:solidFill>
                <a:schemeClr val="tx1"/>
              </a:solidFill>
              <a:latin typeface="Helvetica" charset="0"/>
              <a:ea typeface="Helvetica" charset="0"/>
              <a:cs typeface="Helvetica" charset="0"/>
            </a:endParaRPr>
          </a:p>
          <a:p>
            <a:pPr algn="ctr">
              <a:buClr>
                <a:schemeClr val="tx1">
                  <a:lumMod val="50000"/>
                  <a:lumOff val="50000"/>
                </a:schemeClr>
              </a:buClr>
              <a:buNone/>
              <a:defRPr/>
            </a:pPr>
            <a:r>
              <a:rPr lang="en-US" altLang="en-US" sz="2800" dirty="0">
                <a:solidFill>
                  <a:schemeClr val="tx1"/>
                </a:solidFill>
                <a:latin typeface="Helvetica" charset="0"/>
                <a:ea typeface="Helvetica" charset="0"/>
                <a:cs typeface="Helvetica" charset="0"/>
                <a:hlinkClick r:id="rId3"/>
              </a:rPr>
              <a:t>The Everglades </a:t>
            </a:r>
            <a:r>
              <a:rPr lang="en-US" altLang="en-US" sz="2800" dirty="0" smtClean="0">
                <a:solidFill>
                  <a:schemeClr val="tx1"/>
                </a:solidFill>
                <a:latin typeface="Helvetica" charset="0"/>
                <a:ea typeface="Helvetica" charset="0"/>
                <a:cs typeface="Helvetica" charset="0"/>
                <a:hlinkClick r:id="rId3"/>
              </a:rPr>
              <a:t>Story</a:t>
            </a:r>
            <a:endParaRPr lang="en-US" sz="2800" dirty="0">
              <a:solidFill>
                <a:schemeClr val="tx1"/>
              </a:solidFill>
              <a:latin typeface="Helvetica" charset="0"/>
              <a:ea typeface="Helvetica" charset="0"/>
              <a:cs typeface="Helvetica" charset="0"/>
            </a:endParaRPr>
          </a:p>
        </p:txBody>
      </p:sp>
    </p:spTree>
    <p:extLst>
      <p:ext uri="{BB962C8B-B14F-4D97-AF65-F5344CB8AC3E}">
        <p14:creationId xmlns:p14="http://schemas.microsoft.com/office/powerpoint/2010/main" val="12458500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610475" cy="802909"/>
          </a:xfrm>
        </p:spPr>
        <p:txBody>
          <a:bodyPr>
            <a:noAutofit/>
          </a:bodyPr>
          <a:lstStyle/>
          <a:p>
            <a:r>
              <a:rPr lang="en-US" sz="3200" dirty="0"/>
              <a:t>Ecological Collapse</a:t>
            </a:r>
            <a:endParaRPr lang="en-US" sz="2000" dirty="0">
              <a:latin typeface="Helvetica" charset="0"/>
              <a:ea typeface="Helvetica" charset="0"/>
              <a:cs typeface="Helvetica" charset="0"/>
            </a:endParaRPr>
          </a:p>
        </p:txBody>
      </p:sp>
      <p:sp>
        <p:nvSpPr>
          <p:cNvPr id="5" name="Text Placeholder 2"/>
          <p:cNvSpPr>
            <a:spLocks noGrp="1"/>
          </p:cNvSpPr>
          <p:nvPr/>
        </p:nvSpPr>
        <p:spPr>
          <a:xfrm>
            <a:off x="3581400" y="1981200"/>
            <a:ext cx="5029200" cy="4426984"/>
          </a:xfrm>
          <a:prstGeom prst="rect">
            <a:avLst/>
          </a:prstGeom>
        </p:spPr>
        <p:txBody>
          <a:bodyPr vert="horz" lIns="0" tIns="0" rIns="0" bIns="0" rtlCol="0">
            <a:noAutofit/>
          </a:bodyPr>
          <a:lstStyle>
            <a:lvl1pPr marL="457189" indent="-457189" algn="l" defTabSz="609585" rtl="0" eaLnBrk="1" latinLnBrk="0" hangingPunct="1">
              <a:spcBef>
                <a:spcPts val="1333"/>
              </a:spcBef>
              <a:spcAft>
                <a:spcPts val="0"/>
              </a:spcAft>
              <a:buClr>
                <a:schemeClr val="accent1"/>
              </a:buClr>
              <a:buSzPct val="100000"/>
              <a:buFont typeface="Wingdings 3" charset="2"/>
              <a:buAutoNum type="arabicPeriod"/>
              <a:defRPr sz="4600" b="0" i="0" kern="1200">
                <a:solidFill>
                  <a:srgbClr val="FFFFFF"/>
                </a:solidFill>
                <a:latin typeface="+mj-lt"/>
                <a:ea typeface="+mj-ea"/>
                <a:cs typeface="+mj-cs"/>
              </a:defRPr>
            </a:lvl1pPr>
            <a:lvl2pPr marL="500379" indent="-380990" algn="l" defTabSz="609585" rtl="0" eaLnBrk="1" latinLnBrk="0" hangingPunct="1">
              <a:spcBef>
                <a:spcPts val="1333"/>
              </a:spcBef>
              <a:spcAft>
                <a:spcPts val="0"/>
              </a:spcAft>
              <a:buClr>
                <a:schemeClr val="accent1"/>
              </a:buClr>
              <a:buSzPct val="100000"/>
              <a:buFont typeface="Wingdings 3" charset="2"/>
              <a:buAutoNum type="alphaLcPeriod"/>
              <a:defRPr sz="4600" b="0" i="0" kern="1200">
                <a:solidFill>
                  <a:srgbClr val="FFFFFF"/>
                </a:solidFill>
                <a:latin typeface="+mj-lt"/>
                <a:ea typeface="+mj-ea"/>
                <a:cs typeface="+mj-cs"/>
              </a:defRPr>
            </a:lvl2pPr>
            <a:lvl3pPr marL="1069339" indent="-304792" algn="l" defTabSz="609585" rtl="0" eaLnBrk="1" latinLnBrk="0" hangingPunct="1">
              <a:spcBef>
                <a:spcPts val="1333"/>
              </a:spcBef>
              <a:spcAft>
                <a:spcPts val="0"/>
              </a:spcAft>
              <a:buClr>
                <a:schemeClr val="accent1"/>
              </a:buClr>
              <a:buSzPct val="100000"/>
              <a:buFont typeface="Wingdings 3" charset="2"/>
              <a:buAutoNum type="romanLcPeriod"/>
              <a:defRPr sz="4600" b="0" i="0" kern="1200">
                <a:solidFill>
                  <a:srgbClr val="FFFFFF"/>
                </a:solidFill>
                <a:latin typeface="+mj-lt"/>
                <a:ea typeface="+mj-ea"/>
                <a:cs typeface="+mj-cs"/>
              </a:defRPr>
            </a:lvl3pPr>
            <a:lvl4pPr marL="1638300" indent="-304792" algn="l" defTabSz="609585" rtl="0" eaLnBrk="1" latinLnBrk="0" hangingPunct="1">
              <a:spcBef>
                <a:spcPts val="1333"/>
              </a:spcBef>
              <a:spcAft>
                <a:spcPts val="0"/>
              </a:spcAft>
              <a:buClr>
                <a:schemeClr val="accent1"/>
              </a:buClr>
              <a:buSzPct val="100000"/>
              <a:buFont typeface="Wingdings 3" charset="2"/>
              <a:buAutoNum type="arabicParenBoth"/>
              <a:defRPr sz="4600" b="0" i="0" kern="1200">
                <a:solidFill>
                  <a:srgbClr val="FFFFFF"/>
                </a:solidFill>
                <a:latin typeface="+mj-lt"/>
                <a:ea typeface="+mj-ea"/>
                <a:cs typeface="+mj-cs"/>
              </a:defRPr>
            </a:lvl4pPr>
            <a:lvl5pPr marL="2207260" indent="-304792" algn="l" defTabSz="609585" rtl="0" eaLnBrk="1" latinLnBrk="0" hangingPunct="1">
              <a:spcBef>
                <a:spcPts val="1333"/>
              </a:spcBef>
              <a:spcAft>
                <a:spcPts val="0"/>
              </a:spcAft>
              <a:buClr>
                <a:schemeClr val="accent1"/>
              </a:buClr>
              <a:buSzPct val="100000"/>
              <a:buFont typeface="Wingdings 3" charset="2"/>
              <a:buAutoNum type="alphaLcParenBoth"/>
              <a:defRPr sz="4600" b="0" i="0" kern="1200">
                <a:solidFill>
                  <a:srgbClr val="FFFFFF"/>
                </a:solidFill>
                <a:latin typeface="+mj-lt"/>
                <a:ea typeface="+mj-ea"/>
                <a:cs typeface="+mj-cs"/>
              </a:defRPr>
            </a:lvl5pPr>
            <a:lvl6pPr marL="3352716"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6pPr>
            <a:lvl7pPr marL="3962301"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7pPr>
            <a:lvl8pPr marL="4571886"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8pPr>
            <a:lvl9pPr marL="5181470"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9pPr>
          </a:lstStyle>
          <a:p>
            <a:pPr defTabSz="546100" hangingPunct="0">
              <a:spcBef>
                <a:spcPts val="0"/>
              </a:spcBef>
              <a:buClrTx/>
              <a:buSzTx/>
            </a:pPr>
            <a:r>
              <a:rPr lang="en-US" sz="2400" dirty="0">
                <a:solidFill>
                  <a:schemeClr val="tx1">
                    <a:lumMod val="50000"/>
                    <a:lumOff val="50000"/>
                  </a:schemeClr>
                </a:solidFill>
                <a:latin typeface="Helvetica" charset="0"/>
                <a:ea typeface="Helvetica" charset="0"/>
                <a:cs typeface="Helvetica" charset="0"/>
                <a:sym typeface="Gill Sans"/>
              </a:rPr>
              <a:t>Central &amp; South Florida Projects provide 8 million people with: </a:t>
            </a:r>
            <a:endParaRPr lang="en-US" sz="2400" dirty="0" smtClean="0">
              <a:solidFill>
                <a:schemeClr val="tx1">
                  <a:lumMod val="50000"/>
                  <a:lumOff val="50000"/>
                </a:schemeClr>
              </a:solidFill>
              <a:latin typeface="Helvetica" charset="0"/>
              <a:ea typeface="Helvetica" charset="0"/>
              <a:cs typeface="Helvetica" charset="0"/>
              <a:sym typeface="Gill Sans"/>
            </a:endParaRPr>
          </a:p>
          <a:p>
            <a:pPr marL="1107447" lvl="2" indent="-342900" defTabSz="546100" hangingPunct="0">
              <a:spcBef>
                <a:spcPts val="0"/>
              </a:spcBef>
              <a:buClrTx/>
              <a:buSzTx/>
              <a:buFont typeface="Arial" charset="0"/>
              <a:buChar char="•"/>
            </a:pPr>
            <a:r>
              <a:rPr lang="en-US" sz="2400" dirty="0" smtClean="0">
                <a:solidFill>
                  <a:schemeClr val="tx1">
                    <a:lumMod val="50000"/>
                    <a:lumOff val="50000"/>
                  </a:schemeClr>
                </a:solidFill>
                <a:latin typeface="Helvetica" charset="0"/>
                <a:ea typeface="Helvetica" charset="0"/>
                <a:cs typeface="Helvetica" charset="0"/>
              </a:rPr>
              <a:t>Flood control </a:t>
            </a:r>
          </a:p>
          <a:p>
            <a:pPr marL="1107447" lvl="2" indent="-342900" defTabSz="546100" hangingPunct="0">
              <a:spcBef>
                <a:spcPts val="0"/>
              </a:spcBef>
              <a:buClrTx/>
              <a:buSzTx/>
              <a:buFont typeface="Arial" charset="0"/>
              <a:buChar char="•"/>
            </a:pPr>
            <a:r>
              <a:rPr lang="en-US" sz="2400" dirty="0" smtClean="0">
                <a:solidFill>
                  <a:schemeClr val="tx1">
                    <a:lumMod val="50000"/>
                    <a:lumOff val="50000"/>
                  </a:schemeClr>
                </a:solidFill>
                <a:latin typeface="Helvetica" charset="0"/>
                <a:ea typeface="Helvetica" charset="0"/>
                <a:cs typeface="Helvetica" charset="0"/>
                <a:sym typeface="Gill Sans"/>
              </a:rPr>
              <a:t>Water </a:t>
            </a:r>
            <a:r>
              <a:rPr lang="en-US" sz="2400" dirty="0">
                <a:solidFill>
                  <a:schemeClr val="tx1">
                    <a:lumMod val="50000"/>
                    <a:lumOff val="50000"/>
                  </a:schemeClr>
                </a:solidFill>
                <a:latin typeface="Helvetica" charset="0"/>
                <a:ea typeface="Helvetica" charset="0"/>
                <a:cs typeface="Helvetica" charset="0"/>
                <a:sym typeface="Gill Sans"/>
              </a:rPr>
              <a:t>supply</a:t>
            </a:r>
          </a:p>
          <a:p>
            <a:pPr defTabSz="546100" hangingPunct="0">
              <a:spcBef>
                <a:spcPts val="0"/>
              </a:spcBef>
              <a:buClrTx/>
              <a:buSzTx/>
            </a:pPr>
            <a:endParaRPr lang="en-US" sz="2400" dirty="0">
              <a:solidFill>
                <a:schemeClr val="tx1">
                  <a:lumMod val="50000"/>
                  <a:lumOff val="50000"/>
                </a:schemeClr>
              </a:solidFill>
              <a:latin typeface="Helvetica" charset="0"/>
              <a:ea typeface="Helvetica" charset="0"/>
              <a:cs typeface="Helvetica" charset="0"/>
            </a:endParaRPr>
          </a:p>
          <a:p>
            <a:pPr defTabSz="546100" hangingPunct="0">
              <a:spcBef>
                <a:spcPts val="0"/>
              </a:spcBef>
              <a:buClrTx/>
              <a:buSzTx/>
            </a:pPr>
            <a:r>
              <a:rPr lang="en-US" sz="2400" dirty="0">
                <a:solidFill>
                  <a:schemeClr val="tx1">
                    <a:lumMod val="50000"/>
                    <a:lumOff val="50000"/>
                  </a:schemeClr>
                </a:solidFill>
                <a:latin typeface="Helvetica" charset="0"/>
                <a:ea typeface="Helvetica" charset="0"/>
                <a:cs typeface="Helvetica" charset="0"/>
                <a:sym typeface="Gill Sans"/>
              </a:rPr>
              <a:t>Ecological Collapse</a:t>
            </a:r>
          </a:p>
          <a:p>
            <a:pPr marL="1107447" lvl="2" indent="-342900" defTabSz="546100" hangingPunct="0">
              <a:spcBef>
                <a:spcPts val="0"/>
              </a:spcBef>
              <a:buClrTx/>
              <a:buSzTx/>
              <a:buFont typeface="Arial" charset="0"/>
              <a:buChar char="•"/>
            </a:pPr>
            <a:r>
              <a:rPr lang="en-US" sz="2400" dirty="0">
                <a:solidFill>
                  <a:schemeClr val="tx1">
                    <a:lumMod val="50000"/>
                    <a:lumOff val="50000"/>
                  </a:schemeClr>
                </a:solidFill>
                <a:latin typeface="Helvetica" charset="0"/>
                <a:ea typeface="Helvetica" charset="0"/>
                <a:cs typeface="Helvetica" charset="0"/>
                <a:sym typeface="Gill Sans"/>
              </a:rPr>
              <a:t>Loss of 90% of wading birds </a:t>
            </a:r>
          </a:p>
          <a:p>
            <a:pPr marL="1107447" lvl="2" indent="-342900" defTabSz="546100" hangingPunct="0">
              <a:spcBef>
                <a:spcPts val="0"/>
              </a:spcBef>
              <a:buClrTx/>
              <a:buSzTx/>
              <a:buFont typeface="Arial" charset="0"/>
              <a:buChar char="•"/>
            </a:pPr>
            <a:r>
              <a:rPr lang="en-US" sz="2400" dirty="0" smtClean="0">
                <a:solidFill>
                  <a:schemeClr val="tx1">
                    <a:lumMod val="50000"/>
                    <a:lumOff val="50000"/>
                  </a:schemeClr>
                </a:solidFill>
                <a:latin typeface="Helvetica" charset="0"/>
                <a:ea typeface="Helvetica" charset="0"/>
                <a:cs typeface="Helvetica" charset="0"/>
              </a:rPr>
              <a:t>&gt; 70 </a:t>
            </a:r>
            <a:r>
              <a:rPr lang="en-US" sz="2400" dirty="0">
                <a:solidFill>
                  <a:schemeClr val="tx1">
                    <a:lumMod val="50000"/>
                    <a:lumOff val="50000"/>
                  </a:schemeClr>
                </a:solidFill>
                <a:latin typeface="Helvetica" charset="0"/>
                <a:ea typeface="Helvetica" charset="0"/>
                <a:cs typeface="Helvetica" charset="0"/>
              </a:rPr>
              <a:t>threatened or endangered species </a:t>
            </a:r>
          </a:p>
          <a:p>
            <a:pPr marL="1107447" lvl="2" indent="-342900" defTabSz="546100" hangingPunct="0">
              <a:spcBef>
                <a:spcPts val="0"/>
              </a:spcBef>
              <a:buClrTx/>
              <a:buSzTx/>
              <a:buFont typeface="Arial" charset="0"/>
              <a:buChar char="•"/>
            </a:pPr>
            <a:r>
              <a:rPr lang="en-US" sz="2400" dirty="0">
                <a:solidFill>
                  <a:schemeClr val="tx1">
                    <a:lumMod val="50000"/>
                    <a:lumOff val="50000"/>
                  </a:schemeClr>
                </a:solidFill>
                <a:latin typeface="Helvetica" charset="0"/>
                <a:ea typeface="Helvetica" charset="0"/>
                <a:cs typeface="Helvetica" charset="0"/>
                <a:sym typeface="Gill Sans"/>
              </a:rPr>
              <a:t>Extensive pollution </a:t>
            </a:r>
          </a:p>
          <a:p>
            <a:pPr marL="1107447" lvl="2" indent="-342900" defTabSz="546100" hangingPunct="0">
              <a:spcBef>
                <a:spcPts val="0"/>
              </a:spcBef>
              <a:buClrTx/>
              <a:buSzTx/>
              <a:buFont typeface="Arial" charset="0"/>
              <a:buChar char="•"/>
            </a:pPr>
            <a:r>
              <a:rPr lang="en-US" sz="2400" dirty="0">
                <a:solidFill>
                  <a:schemeClr val="tx1">
                    <a:lumMod val="50000"/>
                    <a:lumOff val="50000"/>
                  </a:schemeClr>
                </a:solidFill>
                <a:latin typeface="Helvetica" charset="0"/>
                <a:ea typeface="Helvetica" charset="0"/>
                <a:cs typeface="Helvetica" charset="0"/>
              </a:rPr>
              <a:t>Hyper-saline bays </a:t>
            </a:r>
            <a:endParaRPr lang="en-US" sz="2400" dirty="0">
              <a:solidFill>
                <a:schemeClr val="tx1">
                  <a:lumMod val="50000"/>
                  <a:lumOff val="50000"/>
                </a:schemeClr>
              </a:solidFill>
              <a:latin typeface="Helvetica" charset="0"/>
              <a:ea typeface="Helvetica" charset="0"/>
              <a:cs typeface="Helvetica" charset="0"/>
              <a:sym typeface="Gill Sans"/>
            </a:endParaRPr>
          </a:p>
        </p:txBody>
      </p:sp>
      <p:pic>
        <p:nvPicPr>
          <p:cNvPr id="4" name="Picture 3" descr="The image shows the historic everglades boundaries on a map" title="Boundaries"/>
          <p:cNvPicPr>
            <a:picLocks noChangeAspect="1" noChangeArrowheads="1"/>
          </p:cNvPicPr>
          <p:nvPr/>
        </p:nvPicPr>
        <p:blipFill>
          <a:blip r:embed="rId3">
            <a:extLst>
              <a:ext uri="{28A0092B-C50C-407E-A947-70E740481C1C}">
                <a14:useLocalDpi xmlns:a14="http://schemas.microsoft.com/office/drawing/2010/main" val="0"/>
              </a:ext>
            </a:extLst>
          </a:blip>
          <a:srcRect l="51271" t="1089" r="1602"/>
          <a:stretch>
            <a:fillRect/>
          </a:stretch>
        </p:blipFill>
        <p:spPr bwMode="auto">
          <a:xfrm>
            <a:off x="533400" y="1821606"/>
            <a:ext cx="2895600" cy="458657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spTree>
    <p:extLst>
      <p:ext uri="{BB962C8B-B14F-4D97-AF65-F5344CB8AC3E}">
        <p14:creationId xmlns:p14="http://schemas.microsoft.com/office/powerpoint/2010/main" val="14565263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7610475" cy="533400"/>
          </a:xfrm>
        </p:spPr>
        <p:txBody>
          <a:bodyPr>
            <a:noAutofit/>
          </a:bodyPr>
          <a:lstStyle/>
          <a:p>
            <a:pPr algn="ctr"/>
            <a:r>
              <a:rPr lang="en-US" sz="2700" kern="0" dirty="0">
                <a:latin typeface="Helvetica" charset="0"/>
                <a:ea typeface="Helvetica" charset="0"/>
                <a:cs typeface="Helvetica" charset="0"/>
                <a:sym typeface="Gill Sans"/>
              </a:rPr>
              <a:t>Water Quality: Cascading Effects of Phosphorous Pollution</a:t>
            </a:r>
            <a:r>
              <a:rPr lang="en-US" sz="3100" kern="0" dirty="0">
                <a:latin typeface="Helvetica" charset="0"/>
                <a:ea typeface="Helvetica" charset="0"/>
                <a:cs typeface="Helvetica" charset="0"/>
                <a:sym typeface="Gill Sans"/>
              </a:rPr>
              <a:t/>
            </a:r>
            <a:br>
              <a:rPr lang="en-US" sz="3100" kern="0" dirty="0">
                <a:latin typeface="Helvetica" charset="0"/>
                <a:ea typeface="Helvetica" charset="0"/>
                <a:cs typeface="Helvetica" charset="0"/>
                <a:sym typeface="Gill Sans"/>
              </a:rPr>
            </a:br>
            <a:endParaRPr lang="en-US" sz="3100" dirty="0">
              <a:latin typeface="Helvetica" charset="0"/>
              <a:ea typeface="Helvetica" charset="0"/>
              <a:cs typeface="Helvetica" charset="0"/>
            </a:endParaRPr>
          </a:p>
        </p:txBody>
      </p:sp>
      <p:pic>
        <p:nvPicPr>
          <p:cNvPr id="6" name="Picture 5" descr="The image shows that if the water contains less than 10 parts phosphorus per billion the habitat stays thriving but if its higher than that the habitat will become degraded" title="Phosphoru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209800"/>
            <a:ext cx="5943600" cy="3561579"/>
          </a:xfrm>
          <a:prstGeom prst="rect">
            <a:avLst/>
          </a:prstGeom>
        </p:spPr>
      </p:pic>
      <p:sp>
        <p:nvSpPr>
          <p:cNvPr id="8" name="Title 3"/>
          <p:cNvSpPr txBox="1">
            <a:spLocks/>
          </p:cNvSpPr>
          <p:nvPr/>
        </p:nvSpPr>
        <p:spPr>
          <a:xfrm>
            <a:off x="228600" y="5029200"/>
            <a:ext cx="1600200" cy="1768070"/>
          </a:xfrm>
          <a:prstGeom prst="rect">
            <a:avLst/>
          </a:prstGeom>
        </p:spPr>
        <p:txBody>
          <a:bodyPr vert="horz" lIns="91440" tIns="45720" rIns="91440" bIns="4572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1pPr>
            <a:lvl2pPr marL="0" marR="0" indent="2286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2pPr>
            <a:lvl3pPr marL="0" marR="0" indent="4572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3pPr>
            <a:lvl4pPr marL="0" marR="0" indent="6858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4pPr>
            <a:lvl5pPr marL="0" marR="0" indent="9144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5pPr>
            <a:lvl6pPr marL="0" marR="0" indent="11430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6pPr>
            <a:lvl7pPr marL="0" marR="0" indent="13716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7pPr>
            <a:lvl8pPr marL="0" marR="0" indent="16002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8pPr>
            <a:lvl9pPr marL="0" marR="0" indent="18288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9pPr>
          </a:lstStyle>
          <a:p>
            <a:pPr algn="ctr" defTabSz="546100" hangingPunct="0">
              <a:spcBef>
                <a:spcPts val="0"/>
              </a:spcBef>
            </a:pPr>
            <a:r>
              <a:rPr lang="en-US" sz="1800" b="1" kern="0" dirty="0" smtClean="0">
                <a:solidFill>
                  <a:schemeClr val="tx1">
                    <a:lumMod val="50000"/>
                    <a:lumOff val="50000"/>
                  </a:schemeClr>
                </a:solidFill>
                <a:latin typeface="Helvetica Neue" charset="0"/>
                <a:ea typeface="Helvetica Neue" charset="0"/>
                <a:cs typeface="Helvetica Neue" charset="0"/>
                <a:sym typeface="Gill Sans"/>
              </a:rPr>
              <a:t>When phosphorus is less than 10 parts per billion</a:t>
            </a:r>
            <a:endParaRPr lang="en-US" sz="1800" b="1" dirty="0">
              <a:solidFill>
                <a:schemeClr val="tx1">
                  <a:lumMod val="50000"/>
                  <a:lumOff val="50000"/>
                </a:schemeClr>
              </a:solidFill>
              <a:latin typeface="Helvetica Neue" charset="0"/>
              <a:ea typeface="Helvetica Neue" charset="0"/>
              <a:cs typeface="Helvetica Neue" charset="0"/>
            </a:endParaRPr>
          </a:p>
        </p:txBody>
      </p:sp>
      <p:sp>
        <p:nvSpPr>
          <p:cNvPr id="9" name="Title 3"/>
          <p:cNvSpPr txBox="1">
            <a:spLocks/>
          </p:cNvSpPr>
          <p:nvPr/>
        </p:nvSpPr>
        <p:spPr>
          <a:xfrm>
            <a:off x="7439025" y="3694929"/>
            <a:ext cx="1571625" cy="1726318"/>
          </a:xfrm>
          <a:prstGeom prst="rect">
            <a:avLst/>
          </a:prstGeom>
        </p:spPr>
        <p:txBody>
          <a:bodyPr vert="horz" lIns="91440" tIns="45720" rIns="91440" bIns="4572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1pPr>
            <a:lvl2pPr marL="0" marR="0" indent="2286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2pPr>
            <a:lvl3pPr marL="0" marR="0" indent="4572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3pPr>
            <a:lvl4pPr marL="0" marR="0" indent="6858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4pPr>
            <a:lvl5pPr marL="0" marR="0" indent="9144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5pPr>
            <a:lvl6pPr marL="0" marR="0" indent="11430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6pPr>
            <a:lvl7pPr marL="0" marR="0" indent="13716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7pPr>
            <a:lvl8pPr marL="0" marR="0" indent="16002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8pPr>
            <a:lvl9pPr marL="0" marR="0" indent="18288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9pPr>
          </a:lstStyle>
          <a:p>
            <a:pPr algn="ctr" defTabSz="546100" hangingPunct="0">
              <a:spcBef>
                <a:spcPts val="0"/>
              </a:spcBef>
            </a:pPr>
            <a:r>
              <a:rPr lang="en-US" sz="1800" b="1" kern="0" dirty="0" smtClean="0">
                <a:solidFill>
                  <a:schemeClr val="tx1">
                    <a:lumMod val="50000"/>
                    <a:lumOff val="50000"/>
                  </a:schemeClr>
                </a:solidFill>
                <a:latin typeface="Helvetica Neue" charset="0"/>
                <a:ea typeface="Helvetica Neue" charset="0"/>
                <a:cs typeface="Helvetica Neue" charset="0"/>
                <a:sym typeface="Gill Sans"/>
              </a:rPr>
              <a:t>When phosphorus is greater than 10 parts per billion</a:t>
            </a:r>
            <a:endParaRPr lang="en-US" sz="1800" b="1" dirty="0">
              <a:solidFill>
                <a:schemeClr val="tx1">
                  <a:lumMod val="50000"/>
                  <a:lumOff val="50000"/>
                </a:schemeClr>
              </a:solidFill>
              <a:latin typeface="Helvetica Neue" charset="0"/>
              <a:ea typeface="Helvetica Neue" charset="0"/>
              <a:cs typeface="Helvetica Neue" charset="0"/>
            </a:endParaRPr>
          </a:p>
        </p:txBody>
      </p:sp>
      <p:sp>
        <p:nvSpPr>
          <p:cNvPr id="12" name="Right Arrow 11"/>
          <p:cNvSpPr/>
          <p:nvPr/>
        </p:nvSpPr>
        <p:spPr bwMode="auto">
          <a:xfrm>
            <a:off x="762000" y="4495800"/>
            <a:ext cx="609600" cy="464344"/>
          </a:xfrm>
          <a:prstGeom prst="rightArrow">
            <a:avLst/>
          </a:prstGeom>
          <a:solidFill>
            <a:schemeClr val="accent6">
              <a:lumMod val="75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i="0" u="none" strike="noStrike" cap="none" normalizeH="0" baseline="0" dirty="0" err="1" smtClean="0">
              <a:ln>
                <a:noFill/>
              </a:ln>
              <a:solidFill>
                <a:srgbClr val="FFFFFF"/>
              </a:solidFill>
              <a:effectLst/>
              <a:latin typeface="Helvetica"/>
              <a:ea typeface="Calibri" pitchFamily="34" charset="0"/>
              <a:cs typeface="Helvetica"/>
            </a:endParaRPr>
          </a:p>
        </p:txBody>
      </p:sp>
      <p:sp>
        <p:nvSpPr>
          <p:cNvPr id="13" name="Right Arrow 12"/>
          <p:cNvSpPr/>
          <p:nvPr/>
        </p:nvSpPr>
        <p:spPr bwMode="auto">
          <a:xfrm rot="10800000">
            <a:off x="7972425" y="5539207"/>
            <a:ext cx="609600" cy="464344"/>
          </a:xfrm>
          <a:prstGeom prst="rightArrow">
            <a:avLst/>
          </a:prstGeom>
          <a:solidFill>
            <a:srgbClr val="C00000"/>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i="0" u="none" strike="noStrike" cap="none" normalizeH="0" baseline="0" dirty="0" err="1" smtClean="0">
              <a:ln>
                <a:noFill/>
              </a:ln>
              <a:solidFill>
                <a:srgbClr val="FFFFFF"/>
              </a:solidFill>
              <a:effectLst/>
              <a:latin typeface="Helvetica"/>
              <a:ea typeface="Calibri" pitchFamily="34" charset="0"/>
              <a:cs typeface="Helvetica"/>
            </a:endParaRPr>
          </a:p>
        </p:txBody>
      </p:sp>
    </p:spTree>
    <p:extLst>
      <p:ext uri="{BB962C8B-B14F-4D97-AF65-F5344CB8AC3E}">
        <p14:creationId xmlns:p14="http://schemas.microsoft.com/office/powerpoint/2010/main" val="21037976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16291"/>
            <a:ext cx="7610475" cy="802909"/>
          </a:xfrm>
        </p:spPr>
        <p:txBody>
          <a:bodyPr>
            <a:noAutofit/>
          </a:bodyPr>
          <a:lstStyle/>
          <a:p>
            <a:r>
              <a:rPr lang="en-US" sz="3200" dirty="0">
                <a:latin typeface="Helvetica" charset="0"/>
                <a:ea typeface="Helvetica" charset="0"/>
                <a:cs typeface="Helvetica" charset="0"/>
              </a:rPr>
              <a:t>Restoration is W</a:t>
            </a:r>
            <a:r>
              <a:rPr lang="en-US" sz="3200" dirty="0" smtClean="0">
                <a:latin typeface="Helvetica" charset="0"/>
                <a:ea typeface="Helvetica" charset="0"/>
                <a:cs typeface="Helvetica" charset="0"/>
              </a:rPr>
              <a:t>orking</a:t>
            </a:r>
            <a:endParaRPr lang="en-US" sz="2000" dirty="0">
              <a:latin typeface="Helvetica" charset="0"/>
              <a:ea typeface="Helvetica" charset="0"/>
              <a:cs typeface="Helvetica" charset="0"/>
            </a:endParaRPr>
          </a:p>
        </p:txBody>
      </p:sp>
      <p:pic>
        <p:nvPicPr>
          <p:cNvPr id="10" name="Picture 9" descr="aerial"/>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143000" y="1900428"/>
            <a:ext cx="2286000" cy="44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asted-image.pdf" descr="The image shows how restoration is helping the ecosystem" title="Restoration"/>
          <p:cNvPicPr>
            <a:picLocks noChangeAspect="1"/>
          </p:cNvPicPr>
          <p:nvPr/>
        </p:nvPicPr>
        <p:blipFill rotWithShape="1">
          <a:blip r:embed="rId4">
            <a:extLst/>
          </a:blip>
          <a:srcRect l="5239" t="8333" r="13378" b="8333"/>
          <a:stretch/>
        </p:blipFill>
        <p:spPr>
          <a:xfrm>
            <a:off x="3962400" y="1900428"/>
            <a:ext cx="4343400" cy="2032000"/>
          </a:xfrm>
          <a:prstGeom prst="rect">
            <a:avLst/>
          </a:prstGeom>
          <a:ln w="12700">
            <a:miter lim="400000"/>
          </a:ln>
          <a:effectLst/>
        </p:spPr>
      </p:pic>
      <p:pic>
        <p:nvPicPr>
          <p:cNvPr id="14" name="pasted-image.pdf" descr="The image shows how restoration is helping the ecosystem" title="Restoration"/>
          <p:cNvPicPr>
            <a:picLocks noChangeAspect="1"/>
          </p:cNvPicPr>
          <p:nvPr/>
        </p:nvPicPr>
        <p:blipFill rotWithShape="1">
          <a:blip r:embed="rId5">
            <a:extLst/>
          </a:blip>
          <a:srcRect l="-1" r="17839"/>
          <a:stretch/>
        </p:blipFill>
        <p:spPr>
          <a:xfrm>
            <a:off x="3962400" y="4007069"/>
            <a:ext cx="4343400" cy="2359266"/>
          </a:xfrm>
          <a:prstGeom prst="rect">
            <a:avLst/>
          </a:prstGeom>
          <a:ln w="12700">
            <a:miter lim="400000"/>
          </a:ln>
        </p:spPr>
      </p:pic>
    </p:spTree>
    <p:extLst>
      <p:ext uri="{BB962C8B-B14F-4D97-AF65-F5344CB8AC3E}">
        <p14:creationId xmlns:p14="http://schemas.microsoft.com/office/powerpoint/2010/main" val="18630932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610475" cy="802909"/>
          </a:xfrm>
        </p:spPr>
        <p:txBody>
          <a:bodyPr>
            <a:noAutofit/>
          </a:bodyPr>
          <a:lstStyle/>
          <a:p>
            <a:r>
              <a:rPr lang="en-US" sz="3200" dirty="0">
                <a:latin typeface="Helvetica" charset="0"/>
                <a:ea typeface="Helvetica" charset="0"/>
                <a:cs typeface="Helvetica" charset="0"/>
              </a:rPr>
              <a:t>Issues Affecting Lake Okeechobee</a:t>
            </a:r>
            <a:endParaRPr lang="en-US" sz="2000" dirty="0">
              <a:latin typeface="Helvetica" charset="0"/>
              <a:ea typeface="Helvetica" charset="0"/>
              <a:cs typeface="Helvetica" charset="0"/>
            </a:endParaRPr>
          </a:p>
        </p:txBody>
      </p:sp>
      <p:sp>
        <p:nvSpPr>
          <p:cNvPr id="5" name="Text Placeholder 2"/>
          <p:cNvSpPr>
            <a:spLocks noGrp="1"/>
          </p:cNvSpPr>
          <p:nvPr/>
        </p:nvSpPr>
        <p:spPr>
          <a:xfrm>
            <a:off x="1143000" y="1981200"/>
            <a:ext cx="7467600" cy="4191000"/>
          </a:xfrm>
          <a:prstGeom prst="rect">
            <a:avLst/>
          </a:prstGeom>
        </p:spPr>
        <p:txBody>
          <a:bodyPr vert="horz" lIns="0" tIns="0" rIns="0" bIns="0" rtlCol="0">
            <a:normAutofit/>
          </a:bodyPr>
          <a:lstStyle>
            <a:lvl1pPr marL="457189" indent="-457189" algn="l" defTabSz="609585" rtl="0" eaLnBrk="1" latinLnBrk="0" hangingPunct="1">
              <a:spcBef>
                <a:spcPts val="1333"/>
              </a:spcBef>
              <a:spcAft>
                <a:spcPts val="0"/>
              </a:spcAft>
              <a:buClr>
                <a:schemeClr val="accent1"/>
              </a:buClr>
              <a:buSzPct val="100000"/>
              <a:buFont typeface="Wingdings 3" charset="2"/>
              <a:buAutoNum type="arabicPeriod"/>
              <a:defRPr sz="4600" b="0" i="0" kern="1200">
                <a:solidFill>
                  <a:srgbClr val="FFFFFF"/>
                </a:solidFill>
                <a:latin typeface="+mj-lt"/>
                <a:ea typeface="+mj-ea"/>
                <a:cs typeface="+mj-cs"/>
              </a:defRPr>
            </a:lvl1pPr>
            <a:lvl2pPr marL="500379" indent="-380990" algn="l" defTabSz="609585" rtl="0" eaLnBrk="1" latinLnBrk="0" hangingPunct="1">
              <a:spcBef>
                <a:spcPts val="1333"/>
              </a:spcBef>
              <a:spcAft>
                <a:spcPts val="0"/>
              </a:spcAft>
              <a:buClr>
                <a:schemeClr val="accent1"/>
              </a:buClr>
              <a:buSzPct val="100000"/>
              <a:buFont typeface="Wingdings 3" charset="2"/>
              <a:buAutoNum type="alphaLcPeriod"/>
              <a:defRPr sz="4600" b="0" i="0" kern="1200">
                <a:solidFill>
                  <a:srgbClr val="FFFFFF"/>
                </a:solidFill>
                <a:latin typeface="+mj-lt"/>
                <a:ea typeface="+mj-ea"/>
                <a:cs typeface="+mj-cs"/>
              </a:defRPr>
            </a:lvl2pPr>
            <a:lvl3pPr marL="1069339" indent="-304792" algn="l" defTabSz="609585" rtl="0" eaLnBrk="1" latinLnBrk="0" hangingPunct="1">
              <a:spcBef>
                <a:spcPts val="1333"/>
              </a:spcBef>
              <a:spcAft>
                <a:spcPts val="0"/>
              </a:spcAft>
              <a:buClr>
                <a:schemeClr val="accent1"/>
              </a:buClr>
              <a:buSzPct val="100000"/>
              <a:buFont typeface="Wingdings 3" charset="2"/>
              <a:buAutoNum type="romanLcPeriod"/>
              <a:defRPr sz="4600" b="0" i="0" kern="1200">
                <a:solidFill>
                  <a:srgbClr val="FFFFFF"/>
                </a:solidFill>
                <a:latin typeface="+mj-lt"/>
                <a:ea typeface="+mj-ea"/>
                <a:cs typeface="+mj-cs"/>
              </a:defRPr>
            </a:lvl3pPr>
            <a:lvl4pPr marL="1638300" indent="-304792" algn="l" defTabSz="609585" rtl="0" eaLnBrk="1" latinLnBrk="0" hangingPunct="1">
              <a:spcBef>
                <a:spcPts val="1333"/>
              </a:spcBef>
              <a:spcAft>
                <a:spcPts val="0"/>
              </a:spcAft>
              <a:buClr>
                <a:schemeClr val="accent1"/>
              </a:buClr>
              <a:buSzPct val="100000"/>
              <a:buFont typeface="Wingdings 3" charset="2"/>
              <a:buAutoNum type="arabicParenBoth"/>
              <a:defRPr sz="4600" b="0" i="0" kern="1200">
                <a:solidFill>
                  <a:srgbClr val="FFFFFF"/>
                </a:solidFill>
                <a:latin typeface="+mj-lt"/>
                <a:ea typeface="+mj-ea"/>
                <a:cs typeface="+mj-cs"/>
              </a:defRPr>
            </a:lvl4pPr>
            <a:lvl5pPr marL="2207260" indent="-304792" algn="l" defTabSz="609585" rtl="0" eaLnBrk="1" latinLnBrk="0" hangingPunct="1">
              <a:spcBef>
                <a:spcPts val="1333"/>
              </a:spcBef>
              <a:spcAft>
                <a:spcPts val="0"/>
              </a:spcAft>
              <a:buClr>
                <a:schemeClr val="accent1"/>
              </a:buClr>
              <a:buSzPct val="100000"/>
              <a:buFont typeface="Wingdings 3" charset="2"/>
              <a:buAutoNum type="alphaLcParenBoth"/>
              <a:defRPr sz="4600" b="0" i="0" kern="1200">
                <a:solidFill>
                  <a:srgbClr val="FFFFFF"/>
                </a:solidFill>
                <a:latin typeface="+mj-lt"/>
                <a:ea typeface="+mj-ea"/>
                <a:cs typeface="+mj-cs"/>
              </a:defRPr>
            </a:lvl5pPr>
            <a:lvl6pPr marL="3352716"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6pPr>
            <a:lvl7pPr marL="3962301"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7pPr>
            <a:lvl8pPr marL="4571886"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8pPr>
            <a:lvl9pPr marL="5181470"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9pPr>
          </a:lstStyle>
          <a:p>
            <a:pPr>
              <a:buClr>
                <a:schemeClr val="tx1">
                  <a:lumMod val="50000"/>
                  <a:lumOff val="50000"/>
                </a:schemeClr>
              </a:buClr>
              <a:buNone/>
            </a:pPr>
            <a:r>
              <a:rPr lang="en-US" sz="2800" dirty="0">
                <a:solidFill>
                  <a:schemeClr val="tx1">
                    <a:lumMod val="50000"/>
                    <a:lumOff val="50000"/>
                  </a:schemeClr>
                </a:solidFill>
                <a:latin typeface="Helvetica" charset="0"/>
                <a:ea typeface="Helvetica" charset="0"/>
                <a:cs typeface="Helvetica" charset="0"/>
              </a:rPr>
              <a:t>Three major issues affect Lake </a:t>
            </a:r>
            <a:r>
              <a:rPr lang="en-US" sz="2800" dirty="0" smtClean="0">
                <a:solidFill>
                  <a:schemeClr val="tx1">
                    <a:lumMod val="50000"/>
                    <a:lumOff val="50000"/>
                  </a:schemeClr>
                </a:solidFill>
                <a:latin typeface="Helvetica" charset="0"/>
                <a:ea typeface="Helvetica" charset="0"/>
                <a:cs typeface="Helvetica" charset="0"/>
              </a:rPr>
              <a:t>Okeechobee:</a:t>
            </a:r>
          </a:p>
          <a:p>
            <a:pPr>
              <a:buClr>
                <a:schemeClr val="tx1">
                  <a:lumMod val="50000"/>
                  <a:lumOff val="50000"/>
                </a:schemeClr>
              </a:buClr>
              <a:buNone/>
            </a:pPr>
            <a:endParaRPr lang="en-US" sz="2800" dirty="0">
              <a:solidFill>
                <a:schemeClr val="tx1">
                  <a:lumMod val="50000"/>
                  <a:lumOff val="50000"/>
                </a:schemeClr>
              </a:solidFill>
              <a:latin typeface="Helvetica" charset="0"/>
              <a:ea typeface="Helvetica" charset="0"/>
              <a:cs typeface="Helvetica" charset="0"/>
            </a:endParaRPr>
          </a:p>
          <a:p>
            <a:pPr>
              <a:buClr>
                <a:schemeClr val="tx1">
                  <a:lumMod val="50000"/>
                  <a:lumOff val="50000"/>
                </a:schemeClr>
              </a:buClr>
            </a:pPr>
            <a:r>
              <a:rPr lang="en-US" sz="2800" dirty="0" smtClean="0">
                <a:solidFill>
                  <a:schemeClr val="tx1">
                    <a:lumMod val="50000"/>
                    <a:lumOff val="50000"/>
                  </a:schemeClr>
                </a:solidFill>
                <a:latin typeface="Helvetica" charset="0"/>
                <a:ea typeface="Helvetica" charset="0"/>
                <a:cs typeface="Helvetica" charset="0"/>
              </a:rPr>
              <a:t>Lake </a:t>
            </a:r>
            <a:r>
              <a:rPr lang="en-US" sz="2800" dirty="0">
                <a:solidFill>
                  <a:schemeClr val="tx1">
                    <a:lumMod val="50000"/>
                    <a:lumOff val="50000"/>
                  </a:schemeClr>
                </a:solidFill>
                <a:latin typeface="Helvetica" charset="0"/>
                <a:ea typeface="Helvetica" charset="0"/>
                <a:cs typeface="Helvetica" charset="0"/>
              </a:rPr>
              <a:t>Levels </a:t>
            </a:r>
            <a:endParaRPr lang="en-US" sz="2800" dirty="0" smtClean="0">
              <a:solidFill>
                <a:schemeClr val="tx1">
                  <a:lumMod val="50000"/>
                  <a:lumOff val="50000"/>
                </a:schemeClr>
              </a:solidFill>
              <a:latin typeface="Helvetica" charset="0"/>
              <a:ea typeface="Helvetica" charset="0"/>
              <a:cs typeface="Helvetica" charset="0"/>
            </a:endParaRPr>
          </a:p>
          <a:p>
            <a:pPr>
              <a:buClr>
                <a:schemeClr val="tx1">
                  <a:lumMod val="50000"/>
                  <a:lumOff val="50000"/>
                </a:schemeClr>
              </a:buClr>
            </a:pPr>
            <a:r>
              <a:rPr lang="en-US" sz="2800" dirty="0" smtClean="0">
                <a:solidFill>
                  <a:schemeClr val="tx1">
                    <a:lumMod val="50000"/>
                    <a:lumOff val="50000"/>
                  </a:schemeClr>
                </a:solidFill>
                <a:latin typeface="Helvetica" charset="0"/>
                <a:ea typeface="Helvetica" charset="0"/>
                <a:cs typeface="Helvetica" charset="0"/>
              </a:rPr>
              <a:t>Nutrients</a:t>
            </a:r>
          </a:p>
          <a:p>
            <a:pPr>
              <a:buClr>
                <a:schemeClr val="tx1">
                  <a:lumMod val="50000"/>
                  <a:lumOff val="50000"/>
                </a:schemeClr>
              </a:buClr>
            </a:pPr>
            <a:r>
              <a:rPr lang="en-US" sz="2800" dirty="0" smtClean="0">
                <a:solidFill>
                  <a:schemeClr val="tx1">
                    <a:lumMod val="50000"/>
                    <a:lumOff val="50000"/>
                  </a:schemeClr>
                </a:solidFill>
                <a:latin typeface="Helvetica" charset="0"/>
                <a:ea typeface="Helvetica" charset="0"/>
                <a:cs typeface="Helvetica" charset="0"/>
              </a:rPr>
              <a:t>Exotics</a:t>
            </a:r>
            <a:endParaRPr lang="en-US" sz="2800" dirty="0">
              <a:solidFill>
                <a:schemeClr val="tx1">
                  <a:lumMod val="50000"/>
                  <a:lumOff val="50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5842047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7762875" cy="802909"/>
          </a:xfrm>
        </p:spPr>
        <p:txBody>
          <a:bodyPr>
            <a:noAutofit/>
          </a:bodyPr>
          <a:lstStyle/>
          <a:p>
            <a:pPr algn="ctr"/>
            <a:r>
              <a:rPr lang="en-US" altLang="en-US" sz="2700" dirty="0" smtClean="0">
                <a:latin typeface="Helvetica" charset="0"/>
                <a:ea typeface="Helvetica" charset="0"/>
                <a:cs typeface="Helvetica" charset="0"/>
              </a:rPr>
              <a:t>Making a Model of the Historic Everglades</a:t>
            </a:r>
            <a:endParaRPr lang="en-US" sz="2700" dirty="0">
              <a:latin typeface="Helvetica" charset="0"/>
              <a:ea typeface="Helvetica" charset="0"/>
              <a:cs typeface="Helvetica" charset="0"/>
            </a:endParaRPr>
          </a:p>
        </p:txBody>
      </p:sp>
      <p:sp>
        <p:nvSpPr>
          <p:cNvPr id="5" name="Text Placeholder 2"/>
          <p:cNvSpPr>
            <a:spLocks noGrp="1"/>
          </p:cNvSpPr>
          <p:nvPr/>
        </p:nvSpPr>
        <p:spPr>
          <a:xfrm>
            <a:off x="533400" y="1981200"/>
            <a:ext cx="4038600" cy="4191000"/>
          </a:xfrm>
          <a:prstGeom prst="rect">
            <a:avLst/>
          </a:prstGeom>
        </p:spPr>
        <p:txBody>
          <a:bodyPr vert="horz" lIns="0" tIns="0" rIns="0" bIns="0" rtlCol="0">
            <a:noAutofit/>
          </a:bodyPr>
          <a:lstStyle>
            <a:lvl1pPr marL="457189" indent="-457189" algn="l" defTabSz="609585" rtl="0" eaLnBrk="1" latinLnBrk="0" hangingPunct="1">
              <a:spcBef>
                <a:spcPts val="1333"/>
              </a:spcBef>
              <a:spcAft>
                <a:spcPts val="0"/>
              </a:spcAft>
              <a:buClr>
                <a:schemeClr val="accent1"/>
              </a:buClr>
              <a:buSzPct val="100000"/>
              <a:buFont typeface="Wingdings 3" charset="2"/>
              <a:buAutoNum type="arabicPeriod"/>
              <a:defRPr sz="4600" b="0" i="0" kern="1200">
                <a:solidFill>
                  <a:srgbClr val="FFFFFF"/>
                </a:solidFill>
                <a:latin typeface="+mj-lt"/>
                <a:ea typeface="+mj-ea"/>
                <a:cs typeface="+mj-cs"/>
              </a:defRPr>
            </a:lvl1pPr>
            <a:lvl2pPr marL="500379" indent="-380990" algn="l" defTabSz="609585" rtl="0" eaLnBrk="1" latinLnBrk="0" hangingPunct="1">
              <a:spcBef>
                <a:spcPts val="1333"/>
              </a:spcBef>
              <a:spcAft>
                <a:spcPts val="0"/>
              </a:spcAft>
              <a:buClr>
                <a:schemeClr val="accent1"/>
              </a:buClr>
              <a:buSzPct val="100000"/>
              <a:buFont typeface="Wingdings 3" charset="2"/>
              <a:buAutoNum type="alphaLcPeriod"/>
              <a:defRPr sz="4600" b="0" i="0" kern="1200">
                <a:solidFill>
                  <a:srgbClr val="FFFFFF"/>
                </a:solidFill>
                <a:latin typeface="+mj-lt"/>
                <a:ea typeface="+mj-ea"/>
                <a:cs typeface="+mj-cs"/>
              </a:defRPr>
            </a:lvl2pPr>
            <a:lvl3pPr marL="1069339" indent="-304792" algn="l" defTabSz="609585" rtl="0" eaLnBrk="1" latinLnBrk="0" hangingPunct="1">
              <a:spcBef>
                <a:spcPts val="1333"/>
              </a:spcBef>
              <a:spcAft>
                <a:spcPts val="0"/>
              </a:spcAft>
              <a:buClr>
                <a:schemeClr val="accent1"/>
              </a:buClr>
              <a:buSzPct val="100000"/>
              <a:buFont typeface="Wingdings 3" charset="2"/>
              <a:buAutoNum type="romanLcPeriod"/>
              <a:defRPr sz="4600" b="0" i="0" kern="1200">
                <a:solidFill>
                  <a:srgbClr val="FFFFFF"/>
                </a:solidFill>
                <a:latin typeface="+mj-lt"/>
                <a:ea typeface="+mj-ea"/>
                <a:cs typeface="+mj-cs"/>
              </a:defRPr>
            </a:lvl3pPr>
            <a:lvl4pPr marL="1638300" indent="-304792" algn="l" defTabSz="609585" rtl="0" eaLnBrk="1" latinLnBrk="0" hangingPunct="1">
              <a:spcBef>
                <a:spcPts val="1333"/>
              </a:spcBef>
              <a:spcAft>
                <a:spcPts val="0"/>
              </a:spcAft>
              <a:buClr>
                <a:schemeClr val="accent1"/>
              </a:buClr>
              <a:buSzPct val="100000"/>
              <a:buFont typeface="Wingdings 3" charset="2"/>
              <a:buAutoNum type="arabicParenBoth"/>
              <a:defRPr sz="4600" b="0" i="0" kern="1200">
                <a:solidFill>
                  <a:srgbClr val="FFFFFF"/>
                </a:solidFill>
                <a:latin typeface="+mj-lt"/>
                <a:ea typeface="+mj-ea"/>
                <a:cs typeface="+mj-cs"/>
              </a:defRPr>
            </a:lvl4pPr>
            <a:lvl5pPr marL="2207260" indent="-304792" algn="l" defTabSz="609585" rtl="0" eaLnBrk="1" latinLnBrk="0" hangingPunct="1">
              <a:spcBef>
                <a:spcPts val="1333"/>
              </a:spcBef>
              <a:spcAft>
                <a:spcPts val="0"/>
              </a:spcAft>
              <a:buClr>
                <a:schemeClr val="accent1"/>
              </a:buClr>
              <a:buSzPct val="100000"/>
              <a:buFont typeface="Wingdings 3" charset="2"/>
              <a:buAutoNum type="alphaLcParenBoth"/>
              <a:defRPr sz="4600" b="0" i="0" kern="1200">
                <a:solidFill>
                  <a:srgbClr val="FFFFFF"/>
                </a:solidFill>
                <a:latin typeface="+mj-lt"/>
                <a:ea typeface="+mj-ea"/>
                <a:cs typeface="+mj-cs"/>
              </a:defRPr>
            </a:lvl5pPr>
            <a:lvl6pPr marL="3352716"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6pPr>
            <a:lvl7pPr marL="3962301"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7pPr>
            <a:lvl8pPr marL="4571886"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8pPr>
            <a:lvl9pPr marL="5181470"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9pPr>
          </a:lstStyle>
          <a:p>
            <a:pPr algn="ctr">
              <a:buClr>
                <a:schemeClr val="tx1">
                  <a:lumMod val="50000"/>
                  <a:lumOff val="50000"/>
                </a:schemeClr>
              </a:buClr>
              <a:buNone/>
            </a:pPr>
            <a:r>
              <a:rPr lang="en-US" sz="2500" dirty="0" smtClean="0">
                <a:solidFill>
                  <a:schemeClr val="tx1">
                    <a:lumMod val="50000"/>
                    <a:lumOff val="50000"/>
                  </a:schemeClr>
                </a:solidFill>
                <a:latin typeface="Helvetica" charset="0"/>
                <a:ea typeface="Helvetica" charset="0"/>
                <a:cs typeface="Helvetica" charset="0"/>
              </a:rPr>
              <a:t>In groups of 3-4, make two models: </a:t>
            </a:r>
          </a:p>
          <a:p>
            <a:pPr algn="ctr">
              <a:buClr>
                <a:schemeClr val="tx1">
                  <a:lumMod val="50000"/>
                  <a:lumOff val="50000"/>
                </a:schemeClr>
              </a:buClr>
              <a:buNone/>
            </a:pPr>
            <a:endParaRPr lang="en-US" sz="2500" dirty="0" smtClean="0">
              <a:solidFill>
                <a:schemeClr val="tx1">
                  <a:lumMod val="50000"/>
                  <a:lumOff val="50000"/>
                </a:schemeClr>
              </a:solidFill>
              <a:latin typeface="Helvetica" charset="0"/>
              <a:ea typeface="Helvetica" charset="0"/>
              <a:cs typeface="Helvetica" charset="0"/>
            </a:endParaRPr>
          </a:p>
          <a:p>
            <a:pPr>
              <a:buClr>
                <a:schemeClr val="tx1">
                  <a:lumMod val="50000"/>
                  <a:lumOff val="50000"/>
                </a:schemeClr>
              </a:buClr>
              <a:buFont typeface="Arial" charset="0"/>
              <a:buChar char="•"/>
            </a:pPr>
            <a:r>
              <a:rPr lang="en-US" sz="2500" dirty="0" smtClean="0">
                <a:solidFill>
                  <a:schemeClr val="tx1">
                    <a:lumMod val="50000"/>
                    <a:lumOff val="50000"/>
                  </a:schemeClr>
                </a:solidFill>
                <a:latin typeface="Helvetica" charset="0"/>
                <a:ea typeface="Helvetica" charset="0"/>
                <a:cs typeface="Helvetica" charset="0"/>
              </a:rPr>
              <a:t>Historic Everglades</a:t>
            </a:r>
          </a:p>
          <a:p>
            <a:pPr>
              <a:buClr>
                <a:schemeClr val="tx1">
                  <a:lumMod val="50000"/>
                  <a:lumOff val="50000"/>
                </a:schemeClr>
              </a:buClr>
              <a:buFont typeface="Arial" charset="0"/>
              <a:buChar char="•"/>
            </a:pPr>
            <a:r>
              <a:rPr lang="en-US" sz="2500" dirty="0" smtClean="0">
                <a:solidFill>
                  <a:schemeClr val="tx1">
                    <a:lumMod val="50000"/>
                    <a:lumOff val="50000"/>
                  </a:schemeClr>
                </a:solidFill>
                <a:latin typeface="Helvetica" charset="0"/>
                <a:ea typeface="Helvetica" charset="0"/>
                <a:cs typeface="Helvetica" charset="0"/>
              </a:rPr>
              <a:t>Present day Altered Everglades</a:t>
            </a:r>
            <a:endParaRPr lang="en-US" sz="2500" dirty="0">
              <a:solidFill>
                <a:schemeClr val="tx1">
                  <a:lumMod val="50000"/>
                  <a:lumOff val="50000"/>
                </a:schemeClr>
              </a:solidFill>
              <a:latin typeface="Helvetica" charset="0"/>
              <a:ea typeface="Helvetica" charset="0"/>
              <a:cs typeface="Helvetica" charset="0"/>
            </a:endParaRPr>
          </a:p>
        </p:txBody>
      </p:sp>
      <p:pic>
        <p:nvPicPr>
          <p:cNvPr id="4" name="Picture 3" descr="the image shows a model of the everglades" title="Making a Mode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93760"/>
            <a:ext cx="3752554" cy="456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0498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610475" cy="802909"/>
          </a:xfrm>
        </p:spPr>
        <p:txBody>
          <a:bodyPr>
            <a:noAutofit/>
          </a:bodyPr>
          <a:lstStyle/>
          <a:p>
            <a:r>
              <a:rPr lang="en-US" altLang="en-US" sz="3200" dirty="0">
                <a:latin typeface="Helvetica" charset="0"/>
                <a:ea typeface="Helvetica" charset="0"/>
                <a:cs typeface="Helvetica" charset="0"/>
              </a:rPr>
              <a:t>Wrap Up - Discussion</a:t>
            </a:r>
            <a:endParaRPr lang="en-US" sz="2000" dirty="0">
              <a:latin typeface="Helvetica" charset="0"/>
              <a:ea typeface="Helvetica" charset="0"/>
              <a:cs typeface="Helvetica" charset="0"/>
            </a:endParaRPr>
          </a:p>
        </p:txBody>
      </p:sp>
      <p:sp>
        <p:nvSpPr>
          <p:cNvPr id="5" name="Text Placeholder 2"/>
          <p:cNvSpPr>
            <a:spLocks noGrp="1"/>
          </p:cNvSpPr>
          <p:nvPr/>
        </p:nvSpPr>
        <p:spPr>
          <a:xfrm>
            <a:off x="533400" y="1981200"/>
            <a:ext cx="8001000" cy="4191000"/>
          </a:xfrm>
          <a:prstGeom prst="rect">
            <a:avLst/>
          </a:prstGeom>
        </p:spPr>
        <p:txBody>
          <a:bodyPr vert="horz" lIns="0" tIns="0" rIns="0" bIns="0" rtlCol="0">
            <a:normAutofit/>
          </a:bodyPr>
          <a:lstStyle>
            <a:lvl1pPr marL="457189" indent="-457189" algn="l" defTabSz="609585" rtl="0" eaLnBrk="1" latinLnBrk="0" hangingPunct="1">
              <a:spcBef>
                <a:spcPts val="1333"/>
              </a:spcBef>
              <a:spcAft>
                <a:spcPts val="0"/>
              </a:spcAft>
              <a:buClr>
                <a:schemeClr val="accent1"/>
              </a:buClr>
              <a:buSzPct val="100000"/>
              <a:buFont typeface="Wingdings 3" charset="2"/>
              <a:buAutoNum type="arabicPeriod"/>
              <a:defRPr sz="4600" b="0" i="0" kern="1200">
                <a:solidFill>
                  <a:srgbClr val="FFFFFF"/>
                </a:solidFill>
                <a:latin typeface="+mj-lt"/>
                <a:ea typeface="+mj-ea"/>
                <a:cs typeface="+mj-cs"/>
              </a:defRPr>
            </a:lvl1pPr>
            <a:lvl2pPr marL="500379" indent="-380990" algn="l" defTabSz="609585" rtl="0" eaLnBrk="1" latinLnBrk="0" hangingPunct="1">
              <a:spcBef>
                <a:spcPts val="1333"/>
              </a:spcBef>
              <a:spcAft>
                <a:spcPts val="0"/>
              </a:spcAft>
              <a:buClr>
                <a:schemeClr val="accent1"/>
              </a:buClr>
              <a:buSzPct val="100000"/>
              <a:buFont typeface="Wingdings 3" charset="2"/>
              <a:buAutoNum type="alphaLcPeriod"/>
              <a:defRPr sz="4600" b="0" i="0" kern="1200">
                <a:solidFill>
                  <a:srgbClr val="FFFFFF"/>
                </a:solidFill>
                <a:latin typeface="+mj-lt"/>
                <a:ea typeface="+mj-ea"/>
                <a:cs typeface="+mj-cs"/>
              </a:defRPr>
            </a:lvl2pPr>
            <a:lvl3pPr marL="1069339" indent="-304792" algn="l" defTabSz="609585" rtl="0" eaLnBrk="1" latinLnBrk="0" hangingPunct="1">
              <a:spcBef>
                <a:spcPts val="1333"/>
              </a:spcBef>
              <a:spcAft>
                <a:spcPts val="0"/>
              </a:spcAft>
              <a:buClr>
                <a:schemeClr val="accent1"/>
              </a:buClr>
              <a:buSzPct val="100000"/>
              <a:buFont typeface="Wingdings 3" charset="2"/>
              <a:buAutoNum type="romanLcPeriod"/>
              <a:defRPr sz="4600" b="0" i="0" kern="1200">
                <a:solidFill>
                  <a:srgbClr val="FFFFFF"/>
                </a:solidFill>
                <a:latin typeface="+mj-lt"/>
                <a:ea typeface="+mj-ea"/>
                <a:cs typeface="+mj-cs"/>
              </a:defRPr>
            </a:lvl3pPr>
            <a:lvl4pPr marL="1638300" indent="-304792" algn="l" defTabSz="609585" rtl="0" eaLnBrk="1" latinLnBrk="0" hangingPunct="1">
              <a:spcBef>
                <a:spcPts val="1333"/>
              </a:spcBef>
              <a:spcAft>
                <a:spcPts val="0"/>
              </a:spcAft>
              <a:buClr>
                <a:schemeClr val="accent1"/>
              </a:buClr>
              <a:buSzPct val="100000"/>
              <a:buFont typeface="Wingdings 3" charset="2"/>
              <a:buAutoNum type="arabicParenBoth"/>
              <a:defRPr sz="4600" b="0" i="0" kern="1200">
                <a:solidFill>
                  <a:srgbClr val="FFFFFF"/>
                </a:solidFill>
                <a:latin typeface="+mj-lt"/>
                <a:ea typeface="+mj-ea"/>
                <a:cs typeface="+mj-cs"/>
              </a:defRPr>
            </a:lvl4pPr>
            <a:lvl5pPr marL="2207260" indent="-304792" algn="l" defTabSz="609585" rtl="0" eaLnBrk="1" latinLnBrk="0" hangingPunct="1">
              <a:spcBef>
                <a:spcPts val="1333"/>
              </a:spcBef>
              <a:spcAft>
                <a:spcPts val="0"/>
              </a:spcAft>
              <a:buClr>
                <a:schemeClr val="accent1"/>
              </a:buClr>
              <a:buSzPct val="100000"/>
              <a:buFont typeface="Wingdings 3" charset="2"/>
              <a:buAutoNum type="alphaLcParenBoth"/>
              <a:defRPr sz="4600" b="0" i="0" kern="1200">
                <a:solidFill>
                  <a:srgbClr val="FFFFFF"/>
                </a:solidFill>
                <a:latin typeface="+mj-lt"/>
                <a:ea typeface="+mj-ea"/>
                <a:cs typeface="+mj-cs"/>
              </a:defRPr>
            </a:lvl5pPr>
            <a:lvl6pPr marL="3352716"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6pPr>
            <a:lvl7pPr marL="3962301"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7pPr>
            <a:lvl8pPr marL="4571886"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8pPr>
            <a:lvl9pPr marL="5181470"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9pPr>
          </a:lstStyle>
          <a:p>
            <a:pPr>
              <a:buClr>
                <a:schemeClr val="tx1">
                  <a:lumMod val="50000"/>
                  <a:lumOff val="50000"/>
                </a:schemeClr>
              </a:buClr>
            </a:pPr>
            <a:r>
              <a:rPr lang="en-US" altLang="en-US" sz="2800" dirty="0">
                <a:solidFill>
                  <a:schemeClr val="tx1">
                    <a:lumMod val="50000"/>
                    <a:lumOff val="50000"/>
                  </a:schemeClr>
                </a:solidFill>
                <a:latin typeface="Helvetica" charset="0"/>
                <a:ea typeface="Helvetica" charset="0"/>
                <a:cs typeface="Helvetica" charset="0"/>
              </a:rPr>
              <a:t>What do you </a:t>
            </a:r>
            <a:r>
              <a:rPr lang="en-US" altLang="en-US" sz="2800" dirty="0" smtClean="0">
                <a:solidFill>
                  <a:schemeClr val="tx1">
                    <a:lumMod val="50000"/>
                    <a:lumOff val="50000"/>
                  </a:schemeClr>
                </a:solidFill>
                <a:latin typeface="Helvetica" charset="0"/>
                <a:ea typeface="Helvetica" charset="0"/>
                <a:cs typeface="Helvetica" charset="0"/>
              </a:rPr>
              <a:t>think </a:t>
            </a:r>
            <a:r>
              <a:rPr lang="en-US" altLang="en-US" sz="2800" dirty="0">
                <a:solidFill>
                  <a:schemeClr val="tx1">
                    <a:lumMod val="50000"/>
                    <a:lumOff val="50000"/>
                  </a:schemeClr>
                </a:solidFill>
                <a:latin typeface="Helvetica" charset="0"/>
                <a:ea typeface="Helvetica" charset="0"/>
                <a:cs typeface="Helvetica" charset="0"/>
              </a:rPr>
              <a:t>were the effects of altering the natural systems (the channelization of the Kissimmee River and the altered flow through the Caloosahatchee River and St. Lucie </a:t>
            </a:r>
            <a:r>
              <a:rPr lang="en-US" altLang="en-US" sz="2800" dirty="0" smtClean="0">
                <a:solidFill>
                  <a:schemeClr val="tx1">
                    <a:lumMod val="50000"/>
                    <a:lumOff val="50000"/>
                  </a:schemeClr>
                </a:solidFill>
                <a:latin typeface="Helvetica" charset="0"/>
                <a:ea typeface="Helvetica" charset="0"/>
                <a:cs typeface="Helvetica" charset="0"/>
              </a:rPr>
              <a:t>River) </a:t>
            </a:r>
            <a:r>
              <a:rPr lang="en-US" altLang="en-US" sz="2800" dirty="0">
                <a:solidFill>
                  <a:schemeClr val="tx1">
                    <a:lumMod val="50000"/>
                    <a:lumOff val="50000"/>
                  </a:schemeClr>
                </a:solidFill>
                <a:latin typeface="Helvetica" charset="0"/>
                <a:ea typeface="Helvetica" charset="0"/>
                <a:cs typeface="Helvetica" charset="0"/>
              </a:rPr>
              <a:t>on the Everglades ecosystems? </a:t>
            </a:r>
          </a:p>
          <a:p>
            <a:pPr>
              <a:buClr>
                <a:schemeClr val="tx1">
                  <a:lumMod val="50000"/>
                  <a:lumOff val="50000"/>
                </a:schemeClr>
              </a:buClr>
            </a:pPr>
            <a:r>
              <a:rPr lang="en-US" altLang="en-US" sz="2800" dirty="0">
                <a:solidFill>
                  <a:schemeClr val="tx1">
                    <a:lumMod val="50000"/>
                    <a:lumOff val="50000"/>
                  </a:schemeClr>
                </a:solidFill>
                <a:latin typeface="Helvetica" charset="0"/>
                <a:ea typeface="Helvetica" charset="0"/>
                <a:cs typeface="Helvetica" charset="0"/>
              </a:rPr>
              <a:t>How do you think these alterations have or will affect you personally, as well as other people in southern Florida?</a:t>
            </a:r>
          </a:p>
          <a:p>
            <a:pPr>
              <a:buClr>
                <a:schemeClr val="tx1">
                  <a:lumMod val="50000"/>
                  <a:lumOff val="50000"/>
                </a:schemeClr>
              </a:buClr>
              <a:buNone/>
            </a:pPr>
            <a:endParaRPr lang="en-US" sz="2800" dirty="0">
              <a:solidFill>
                <a:schemeClr val="tx1">
                  <a:lumMod val="50000"/>
                  <a:lumOff val="50000"/>
                </a:schemeClr>
              </a:solidFill>
              <a:latin typeface="Helvetica" charset="0"/>
              <a:ea typeface="Helvetica" charset="0"/>
              <a:cs typeface="Helvetica" charset="0"/>
            </a:endParaRPr>
          </a:p>
        </p:txBody>
      </p:sp>
    </p:spTree>
    <p:extLst>
      <p:ext uri="{BB962C8B-B14F-4D97-AF65-F5344CB8AC3E}">
        <p14:creationId xmlns:p14="http://schemas.microsoft.com/office/powerpoint/2010/main" val="8234319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610475" cy="802909"/>
          </a:xfrm>
        </p:spPr>
        <p:txBody>
          <a:bodyPr>
            <a:noAutofit/>
          </a:bodyPr>
          <a:lstStyle/>
          <a:p>
            <a:r>
              <a:rPr lang="en-US" altLang="en-US" sz="3200" dirty="0">
                <a:latin typeface="Helvetica" charset="0"/>
                <a:ea typeface="Helvetica" charset="0"/>
                <a:cs typeface="Helvetica" charset="0"/>
              </a:rPr>
              <a:t>Assessment</a:t>
            </a:r>
            <a:endParaRPr lang="en-US" sz="2000" dirty="0">
              <a:latin typeface="Helvetica" charset="0"/>
              <a:ea typeface="Helvetica" charset="0"/>
              <a:cs typeface="Helvetica" charset="0"/>
            </a:endParaRPr>
          </a:p>
        </p:txBody>
      </p:sp>
      <p:sp>
        <p:nvSpPr>
          <p:cNvPr id="5" name="Text Placeholder 2"/>
          <p:cNvSpPr>
            <a:spLocks noGrp="1"/>
          </p:cNvSpPr>
          <p:nvPr/>
        </p:nvSpPr>
        <p:spPr>
          <a:xfrm>
            <a:off x="533400" y="1981200"/>
            <a:ext cx="8001000" cy="4191000"/>
          </a:xfrm>
          <a:prstGeom prst="rect">
            <a:avLst/>
          </a:prstGeom>
        </p:spPr>
        <p:txBody>
          <a:bodyPr vert="horz" lIns="0" tIns="0" rIns="0" bIns="0" rtlCol="0">
            <a:normAutofit/>
          </a:bodyPr>
          <a:lstStyle>
            <a:lvl1pPr marL="457189" indent="-457189" algn="l" defTabSz="609585" rtl="0" eaLnBrk="1" latinLnBrk="0" hangingPunct="1">
              <a:spcBef>
                <a:spcPts val="1333"/>
              </a:spcBef>
              <a:spcAft>
                <a:spcPts val="0"/>
              </a:spcAft>
              <a:buClr>
                <a:schemeClr val="accent1"/>
              </a:buClr>
              <a:buSzPct val="100000"/>
              <a:buFont typeface="Wingdings 3" charset="2"/>
              <a:buAutoNum type="arabicPeriod"/>
              <a:defRPr sz="4600" b="0" i="0" kern="1200">
                <a:solidFill>
                  <a:srgbClr val="FFFFFF"/>
                </a:solidFill>
                <a:latin typeface="+mj-lt"/>
                <a:ea typeface="+mj-ea"/>
                <a:cs typeface="+mj-cs"/>
              </a:defRPr>
            </a:lvl1pPr>
            <a:lvl2pPr marL="500379" indent="-380990" algn="l" defTabSz="609585" rtl="0" eaLnBrk="1" latinLnBrk="0" hangingPunct="1">
              <a:spcBef>
                <a:spcPts val="1333"/>
              </a:spcBef>
              <a:spcAft>
                <a:spcPts val="0"/>
              </a:spcAft>
              <a:buClr>
                <a:schemeClr val="accent1"/>
              </a:buClr>
              <a:buSzPct val="100000"/>
              <a:buFont typeface="Wingdings 3" charset="2"/>
              <a:buAutoNum type="alphaLcPeriod"/>
              <a:defRPr sz="4600" b="0" i="0" kern="1200">
                <a:solidFill>
                  <a:srgbClr val="FFFFFF"/>
                </a:solidFill>
                <a:latin typeface="+mj-lt"/>
                <a:ea typeface="+mj-ea"/>
                <a:cs typeface="+mj-cs"/>
              </a:defRPr>
            </a:lvl2pPr>
            <a:lvl3pPr marL="1069339" indent="-304792" algn="l" defTabSz="609585" rtl="0" eaLnBrk="1" latinLnBrk="0" hangingPunct="1">
              <a:spcBef>
                <a:spcPts val="1333"/>
              </a:spcBef>
              <a:spcAft>
                <a:spcPts val="0"/>
              </a:spcAft>
              <a:buClr>
                <a:schemeClr val="accent1"/>
              </a:buClr>
              <a:buSzPct val="100000"/>
              <a:buFont typeface="Wingdings 3" charset="2"/>
              <a:buAutoNum type="romanLcPeriod"/>
              <a:defRPr sz="4600" b="0" i="0" kern="1200">
                <a:solidFill>
                  <a:srgbClr val="FFFFFF"/>
                </a:solidFill>
                <a:latin typeface="+mj-lt"/>
                <a:ea typeface="+mj-ea"/>
                <a:cs typeface="+mj-cs"/>
              </a:defRPr>
            </a:lvl3pPr>
            <a:lvl4pPr marL="1638300" indent="-304792" algn="l" defTabSz="609585" rtl="0" eaLnBrk="1" latinLnBrk="0" hangingPunct="1">
              <a:spcBef>
                <a:spcPts val="1333"/>
              </a:spcBef>
              <a:spcAft>
                <a:spcPts val="0"/>
              </a:spcAft>
              <a:buClr>
                <a:schemeClr val="accent1"/>
              </a:buClr>
              <a:buSzPct val="100000"/>
              <a:buFont typeface="Wingdings 3" charset="2"/>
              <a:buAutoNum type="arabicParenBoth"/>
              <a:defRPr sz="4600" b="0" i="0" kern="1200">
                <a:solidFill>
                  <a:srgbClr val="FFFFFF"/>
                </a:solidFill>
                <a:latin typeface="+mj-lt"/>
                <a:ea typeface="+mj-ea"/>
                <a:cs typeface="+mj-cs"/>
              </a:defRPr>
            </a:lvl4pPr>
            <a:lvl5pPr marL="2207260" indent="-304792" algn="l" defTabSz="609585" rtl="0" eaLnBrk="1" latinLnBrk="0" hangingPunct="1">
              <a:spcBef>
                <a:spcPts val="1333"/>
              </a:spcBef>
              <a:spcAft>
                <a:spcPts val="0"/>
              </a:spcAft>
              <a:buClr>
                <a:schemeClr val="accent1"/>
              </a:buClr>
              <a:buSzPct val="100000"/>
              <a:buFont typeface="Wingdings 3" charset="2"/>
              <a:buAutoNum type="alphaLcParenBoth"/>
              <a:defRPr sz="4600" b="0" i="0" kern="1200">
                <a:solidFill>
                  <a:srgbClr val="FFFFFF"/>
                </a:solidFill>
                <a:latin typeface="+mj-lt"/>
                <a:ea typeface="+mj-ea"/>
                <a:cs typeface="+mj-cs"/>
              </a:defRPr>
            </a:lvl5pPr>
            <a:lvl6pPr marL="3352716"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6pPr>
            <a:lvl7pPr marL="3962301"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7pPr>
            <a:lvl8pPr marL="4571886"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8pPr>
            <a:lvl9pPr marL="5181470"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9pPr>
          </a:lstStyle>
          <a:p>
            <a:pPr>
              <a:buClr>
                <a:schemeClr val="tx1">
                  <a:lumMod val="50000"/>
                  <a:lumOff val="50000"/>
                </a:schemeClr>
              </a:buClr>
            </a:pPr>
            <a:r>
              <a:rPr lang="en-US" altLang="en-US" sz="2800" dirty="0">
                <a:solidFill>
                  <a:schemeClr val="tx1">
                    <a:lumMod val="50000"/>
                    <a:lumOff val="50000"/>
                  </a:schemeClr>
                </a:solidFill>
                <a:latin typeface="Helvetica" charset="0"/>
                <a:ea typeface="Helvetica" charset="0"/>
                <a:cs typeface="Helvetica" charset="0"/>
              </a:rPr>
              <a:t>Draw diagrams of both models and label the components of each model.  </a:t>
            </a:r>
          </a:p>
          <a:p>
            <a:pPr>
              <a:buClr>
                <a:schemeClr val="tx1">
                  <a:lumMod val="50000"/>
                  <a:lumOff val="50000"/>
                </a:schemeClr>
              </a:buClr>
            </a:pPr>
            <a:r>
              <a:rPr lang="en-US" altLang="en-US" sz="2800" dirty="0">
                <a:solidFill>
                  <a:schemeClr val="tx1">
                    <a:lumMod val="50000"/>
                    <a:lumOff val="50000"/>
                  </a:schemeClr>
                </a:solidFill>
                <a:latin typeface="Helvetica" charset="0"/>
                <a:ea typeface="Helvetica" charset="0"/>
                <a:cs typeface="Helvetica" charset="0"/>
              </a:rPr>
              <a:t>Write a summary paragraph that compares the historic flow of water through the greater Everglades ecosystem with the present day </a:t>
            </a:r>
            <a:r>
              <a:rPr lang="en-US" altLang="en-US" sz="2800" dirty="0" smtClean="0">
                <a:solidFill>
                  <a:schemeClr val="tx1">
                    <a:lumMod val="50000"/>
                    <a:lumOff val="50000"/>
                  </a:schemeClr>
                </a:solidFill>
                <a:latin typeface="Helvetica" charset="0"/>
                <a:ea typeface="Helvetica" charset="0"/>
                <a:cs typeface="Helvetica" charset="0"/>
              </a:rPr>
              <a:t>flow.</a:t>
            </a:r>
            <a:endParaRPr lang="en-US" sz="2800" dirty="0">
              <a:solidFill>
                <a:schemeClr val="tx1">
                  <a:lumMod val="50000"/>
                  <a:lumOff val="50000"/>
                </a:schemeClr>
              </a:solidFill>
              <a:latin typeface="Helvetica" charset="0"/>
              <a:ea typeface="Helvetica" charset="0"/>
              <a:cs typeface="Helvetica" charset="0"/>
            </a:endParaRPr>
          </a:p>
        </p:txBody>
      </p:sp>
    </p:spTree>
    <p:extLst>
      <p:ext uri="{BB962C8B-B14F-4D97-AF65-F5344CB8AC3E}">
        <p14:creationId xmlns:p14="http://schemas.microsoft.com/office/powerpoint/2010/main" val="7761618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610475" cy="802909"/>
          </a:xfrm>
        </p:spPr>
        <p:txBody>
          <a:bodyPr>
            <a:noAutofit/>
          </a:bodyPr>
          <a:lstStyle/>
          <a:p>
            <a:r>
              <a:rPr lang="en-US" sz="3200" kern="0" dirty="0">
                <a:latin typeface="Helvetica" charset="0"/>
                <a:ea typeface="Helvetica" charset="0"/>
                <a:cs typeface="Helvetica" charset="0"/>
                <a:sym typeface="Gill Sans"/>
              </a:rPr>
              <a:t>Where is The Everglades?</a:t>
            </a:r>
            <a:endParaRPr lang="en-US" sz="2000" dirty="0">
              <a:latin typeface="Helvetica" charset="0"/>
              <a:ea typeface="Helvetica" charset="0"/>
              <a:cs typeface="Helvetica" charset="0"/>
            </a:endParaRPr>
          </a:p>
        </p:txBody>
      </p:sp>
      <p:pic>
        <p:nvPicPr>
          <p:cNvPr id="8" name="pasted-image.pdf" descr="The image shows the expanse of the everglades" title="Where are the everglad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1803940"/>
            <a:ext cx="3315222" cy="4702443"/>
          </a:xfrm>
          <a:prstGeom prst="rect">
            <a:avLst/>
          </a:prstGeom>
          <a:ln w="12700">
            <a:miter lim="400000"/>
          </a:ln>
        </p:spPr>
      </p:pic>
    </p:spTree>
    <p:extLst>
      <p:ext uri="{BB962C8B-B14F-4D97-AF65-F5344CB8AC3E}">
        <p14:creationId xmlns:p14="http://schemas.microsoft.com/office/powerpoint/2010/main" val="1760414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1964" y="340091"/>
            <a:ext cx="6757035" cy="802909"/>
          </a:xfrm>
        </p:spPr>
        <p:txBody>
          <a:bodyPr>
            <a:noAutofit/>
          </a:bodyPr>
          <a:lstStyle/>
          <a:p>
            <a:pPr algn="ctr"/>
            <a:r>
              <a:rPr lang="en-US" sz="3000" dirty="0">
                <a:latin typeface="Helvetica" charset="0"/>
                <a:ea typeface="Helvetica" charset="0"/>
                <a:cs typeface="Helvetica" charset="0"/>
              </a:rPr>
              <a:t>Let’s Create an Everglades Word Web </a:t>
            </a:r>
            <a:endParaRPr lang="en-US" sz="3000" dirty="0"/>
          </a:p>
        </p:txBody>
      </p:sp>
      <p:sp>
        <p:nvSpPr>
          <p:cNvPr id="4" name="TextBox 3"/>
          <p:cNvSpPr txBox="1"/>
          <p:nvPr/>
        </p:nvSpPr>
        <p:spPr>
          <a:xfrm>
            <a:off x="609600" y="1981200"/>
            <a:ext cx="8024446" cy="4031873"/>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1pPr>
            <a:lvl2pPr marL="0" marR="0" indent="2286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2pPr>
            <a:lvl3pPr marL="0" marR="0" indent="4572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3pPr>
            <a:lvl4pPr marL="0" marR="0" indent="6858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4pPr>
            <a:lvl5pPr marL="0" marR="0" indent="9144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5pPr>
            <a:lvl6pPr marL="0" marR="0" indent="11430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6pPr>
            <a:lvl7pPr marL="0" marR="0" indent="13716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7pPr>
            <a:lvl8pPr marL="0" marR="0" indent="16002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8pPr>
            <a:lvl9pPr marL="0" marR="0" indent="18288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9pPr>
          </a:lstStyle>
          <a:p>
            <a:pPr algn="l"/>
            <a:r>
              <a:rPr lang="en-US" sz="3200" dirty="0">
                <a:solidFill>
                  <a:schemeClr val="tx1">
                    <a:lumMod val="50000"/>
                    <a:lumOff val="50000"/>
                  </a:schemeClr>
                </a:solidFill>
                <a:latin typeface="Helvetica Neue" charset="0"/>
                <a:ea typeface="Helvetica Neue" charset="0"/>
                <a:cs typeface="Helvetica Neue" charset="0"/>
              </a:rPr>
              <a:t>Vocabulary:</a:t>
            </a:r>
          </a:p>
          <a:p>
            <a:pPr algn="l"/>
            <a:endParaRPr lang="en-US" sz="3200" dirty="0">
              <a:solidFill>
                <a:schemeClr val="tx1">
                  <a:lumMod val="50000"/>
                  <a:lumOff val="50000"/>
                </a:schemeClr>
              </a:solidFill>
              <a:latin typeface="Helvetica Neue" charset="0"/>
              <a:ea typeface="Helvetica Neue" charset="0"/>
              <a:cs typeface="Helvetica Neue" charset="0"/>
            </a:endParaRPr>
          </a:p>
          <a:p>
            <a:pPr marL="342900" indent="-342900" algn="l">
              <a:buFont typeface="Arial" panose="020B0604020202020204" pitchFamily="34" charset="0"/>
              <a:buChar char="•"/>
            </a:pPr>
            <a:r>
              <a:rPr lang="en-US" sz="3200" dirty="0">
                <a:solidFill>
                  <a:schemeClr val="tx1">
                    <a:lumMod val="50000"/>
                    <a:lumOff val="50000"/>
                  </a:schemeClr>
                </a:solidFill>
                <a:latin typeface="Helvetica Neue" charset="0"/>
                <a:ea typeface="Helvetica Neue" charset="0"/>
                <a:cs typeface="Helvetica Neue" charset="0"/>
              </a:rPr>
              <a:t>Channelization </a:t>
            </a:r>
          </a:p>
          <a:p>
            <a:pPr marL="342900" indent="-342900" algn="l">
              <a:buFont typeface="Arial" panose="020B0604020202020204" pitchFamily="34" charset="0"/>
              <a:buChar char="•"/>
            </a:pPr>
            <a:r>
              <a:rPr lang="en-US" sz="3200" dirty="0">
                <a:solidFill>
                  <a:schemeClr val="tx1">
                    <a:lumMod val="50000"/>
                    <a:lumOff val="50000"/>
                  </a:schemeClr>
                </a:solidFill>
                <a:latin typeface="Helvetica Neue" charset="0"/>
                <a:ea typeface="Helvetica Neue" charset="0"/>
                <a:cs typeface="Helvetica Neue" charset="0"/>
              </a:rPr>
              <a:t>Divide </a:t>
            </a:r>
          </a:p>
          <a:p>
            <a:pPr marL="342900" indent="-342900" algn="l">
              <a:buFont typeface="Arial" panose="020B0604020202020204" pitchFamily="34" charset="0"/>
              <a:buChar char="•"/>
            </a:pPr>
            <a:r>
              <a:rPr lang="en-US" sz="3200" dirty="0">
                <a:solidFill>
                  <a:schemeClr val="tx1">
                    <a:lumMod val="50000"/>
                    <a:lumOff val="50000"/>
                  </a:schemeClr>
                </a:solidFill>
                <a:latin typeface="Helvetica Neue" charset="0"/>
                <a:ea typeface="Helvetica Neue" charset="0"/>
                <a:cs typeface="Helvetica Neue" charset="0"/>
              </a:rPr>
              <a:t>Drainage basin </a:t>
            </a:r>
          </a:p>
          <a:p>
            <a:pPr marL="342900" indent="-342900" algn="l">
              <a:buFont typeface="Arial" panose="020B0604020202020204" pitchFamily="34" charset="0"/>
              <a:buChar char="•"/>
            </a:pPr>
            <a:r>
              <a:rPr lang="en-US" sz="3200" dirty="0">
                <a:solidFill>
                  <a:schemeClr val="tx1">
                    <a:lumMod val="50000"/>
                    <a:lumOff val="50000"/>
                  </a:schemeClr>
                </a:solidFill>
                <a:latin typeface="Helvetica Neue" charset="0"/>
                <a:ea typeface="Helvetica Neue" charset="0"/>
                <a:cs typeface="Helvetica Neue" charset="0"/>
              </a:rPr>
              <a:t>K-O-E watershed </a:t>
            </a:r>
          </a:p>
          <a:p>
            <a:pPr marL="342900" indent="-342900" algn="l">
              <a:buFont typeface="Arial" panose="020B0604020202020204" pitchFamily="34" charset="0"/>
              <a:buChar char="•"/>
            </a:pPr>
            <a:r>
              <a:rPr lang="en-US" sz="3200" dirty="0">
                <a:solidFill>
                  <a:schemeClr val="tx1">
                    <a:lumMod val="50000"/>
                    <a:lumOff val="50000"/>
                  </a:schemeClr>
                </a:solidFill>
                <a:latin typeface="Helvetica Neue" charset="0"/>
                <a:ea typeface="Helvetica Neue" charset="0"/>
                <a:cs typeface="Helvetica Neue" charset="0"/>
              </a:rPr>
              <a:t>Swamp and Overflow Land Act of 1850 </a:t>
            </a:r>
          </a:p>
          <a:p>
            <a:pPr marL="342900" indent="-342900" algn="l">
              <a:buFont typeface="Arial" panose="020B0604020202020204" pitchFamily="34" charset="0"/>
              <a:buChar char="•"/>
            </a:pPr>
            <a:r>
              <a:rPr lang="en-US" sz="3200" dirty="0">
                <a:solidFill>
                  <a:schemeClr val="tx1">
                    <a:lumMod val="50000"/>
                    <a:lumOff val="50000"/>
                  </a:schemeClr>
                </a:solidFill>
                <a:latin typeface="Helvetica Neue" charset="0"/>
                <a:ea typeface="Helvetica Neue" charset="0"/>
                <a:cs typeface="Helvetica Neue" charset="0"/>
              </a:rPr>
              <a:t>Watershed</a:t>
            </a:r>
            <a:endParaRPr lang="en-US" sz="3200"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531706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610475" cy="802909"/>
          </a:xfrm>
        </p:spPr>
        <p:txBody>
          <a:bodyPr>
            <a:noAutofit/>
          </a:bodyPr>
          <a:lstStyle/>
          <a:p>
            <a:r>
              <a:rPr lang="en-US" sz="3200" kern="0" dirty="0" smtClean="0">
                <a:latin typeface="Helvetica" charset="0"/>
                <a:ea typeface="Helvetica" charset="0"/>
                <a:cs typeface="Helvetica" charset="0"/>
                <a:sym typeface="Gill Sans"/>
              </a:rPr>
              <a:t>Anticipation Guide</a:t>
            </a:r>
            <a:endParaRPr lang="en-US" sz="2000" dirty="0">
              <a:latin typeface="Helvetica" charset="0"/>
              <a:ea typeface="Helvetica" charset="0"/>
              <a:cs typeface="Helvetica"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1748206"/>
            <a:ext cx="3810000" cy="4881194"/>
          </a:xfrm>
          <a:prstGeom prst="rect">
            <a:avLst/>
          </a:prstGeom>
          <a:ln>
            <a:solidFill>
              <a:schemeClr val="bg2">
                <a:lumMod val="90000"/>
              </a:schemeClr>
            </a:solidFill>
          </a:ln>
        </p:spPr>
      </p:pic>
    </p:spTree>
    <p:extLst>
      <p:ext uri="{BB962C8B-B14F-4D97-AF65-F5344CB8AC3E}">
        <p14:creationId xmlns:p14="http://schemas.microsoft.com/office/powerpoint/2010/main" val="955293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610475" cy="802909"/>
          </a:xfrm>
        </p:spPr>
        <p:txBody>
          <a:bodyPr>
            <a:noAutofit/>
          </a:bodyPr>
          <a:lstStyle/>
          <a:p>
            <a:r>
              <a:rPr lang="en-US" sz="3100" dirty="0">
                <a:latin typeface="Helvetica" charset="0"/>
                <a:ea typeface="Helvetica" charset="0"/>
                <a:cs typeface="Helvetica" charset="0"/>
              </a:rPr>
              <a:t>The </a:t>
            </a:r>
            <a:r>
              <a:rPr lang="en-US" sz="3100" dirty="0" smtClean="0">
                <a:latin typeface="Helvetica" charset="0"/>
                <a:ea typeface="Helvetica" charset="0"/>
                <a:cs typeface="Helvetica" charset="0"/>
              </a:rPr>
              <a:t>Everglades: River </a:t>
            </a:r>
            <a:r>
              <a:rPr lang="en-US" sz="3100" dirty="0">
                <a:latin typeface="Helvetica" charset="0"/>
                <a:ea typeface="Helvetica" charset="0"/>
                <a:cs typeface="Helvetica" charset="0"/>
              </a:rPr>
              <a:t>o</a:t>
            </a:r>
            <a:r>
              <a:rPr lang="en-US" sz="3100" dirty="0" smtClean="0">
                <a:latin typeface="Helvetica" charset="0"/>
                <a:ea typeface="Helvetica" charset="0"/>
                <a:cs typeface="Helvetica" charset="0"/>
              </a:rPr>
              <a:t>f Grass Video </a:t>
            </a:r>
            <a:endParaRPr lang="en-US" sz="3100" dirty="0">
              <a:latin typeface="Helvetica" charset="0"/>
              <a:ea typeface="Helvetica" charset="0"/>
              <a:cs typeface="Helvetica" charset="0"/>
            </a:endParaRPr>
          </a:p>
        </p:txBody>
      </p:sp>
      <p:sp>
        <p:nvSpPr>
          <p:cNvPr id="5" name="Text Placeholder 2"/>
          <p:cNvSpPr>
            <a:spLocks noGrp="1"/>
          </p:cNvSpPr>
          <p:nvPr/>
        </p:nvSpPr>
        <p:spPr>
          <a:xfrm>
            <a:off x="1143000" y="2286001"/>
            <a:ext cx="6756400" cy="1828800"/>
          </a:xfrm>
          <a:prstGeom prst="rect">
            <a:avLst/>
          </a:prstGeom>
        </p:spPr>
        <p:txBody>
          <a:bodyPr vert="horz" lIns="0" tIns="0" rIns="0" bIns="0" rtlCol="0">
            <a:normAutofit/>
          </a:bodyPr>
          <a:lstStyle>
            <a:lvl1pPr marL="457189" indent="-457189" algn="l" defTabSz="609585" rtl="0" eaLnBrk="1" latinLnBrk="0" hangingPunct="1">
              <a:spcBef>
                <a:spcPts val="1333"/>
              </a:spcBef>
              <a:spcAft>
                <a:spcPts val="0"/>
              </a:spcAft>
              <a:buClr>
                <a:schemeClr val="accent1"/>
              </a:buClr>
              <a:buSzPct val="100000"/>
              <a:buFont typeface="Wingdings 3" charset="2"/>
              <a:buAutoNum type="arabicPeriod"/>
              <a:defRPr sz="4600" b="0" i="0" kern="1200">
                <a:solidFill>
                  <a:srgbClr val="FFFFFF"/>
                </a:solidFill>
                <a:latin typeface="+mj-lt"/>
                <a:ea typeface="+mj-ea"/>
                <a:cs typeface="+mj-cs"/>
              </a:defRPr>
            </a:lvl1pPr>
            <a:lvl2pPr marL="500379" indent="-380990" algn="l" defTabSz="609585" rtl="0" eaLnBrk="1" latinLnBrk="0" hangingPunct="1">
              <a:spcBef>
                <a:spcPts val="1333"/>
              </a:spcBef>
              <a:spcAft>
                <a:spcPts val="0"/>
              </a:spcAft>
              <a:buClr>
                <a:schemeClr val="accent1"/>
              </a:buClr>
              <a:buSzPct val="100000"/>
              <a:buFont typeface="Wingdings 3" charset="2"/>
              <a:buAutoNum type="alphaLcPeriod"/>
              <a:defRPr sz="4600" b="0" i="0" kern="1200">
                <a:solidFill>
                  <a:srgbClr val="FFFFFF"/>
                </a:solidFill>
                <a:latin typeface="+mj-lt"/>
                <a:ea typeface="+mj-ea"/>
                <a:cs typeface="+mj-cs"/>
              </a:defRPr>
            </a:lvl2pPr>
            <a:lvl3pPr marL="1069339" indent="-304792" algn="l" defTabSz="609585" rtl="0" eaLnBrk="1" latinLnBrk="0" hangingPunct="1">
              <a:spcBef>
                <a:spcPts val="1333"/>
              </a:spcBef>
              <a:spcAft>
                <a:spcPts val="0"/>
              </a:spcAft>
              <a:buClr>
                <a:schemeClr val="accent1"/>
              </a:buClr>
              <a:buSzPct val="100000"/>
              <a:buFont typeface="Wingdings 3" charset="2"/>
              <a:buAutoNum type="romanLcPeriod"/>
              <a:defRPr sz="4600" b="0" i="0" kern="1200">
                <a:solidFill>
                  <a:srgbClr val="FFFFFF"/>
                </a:solidFill>
                <a:latin typeface="+mj-lt"/>
                <a:ea typeface="+mj-ea"/>
                <a:cs typeface="+mj-cs"/>
              </a:defRPr>
            </a:lvl3pPr>
            <a:lvl4pPr marL="1638300" indent="-304792" algn="l" defTabSz="609585" rtl="0" eaLnBrk="1" latinLnBrk="0" hangingPunct="1">
              <a:spcBef>
                <a:spcPts val="1333"/>
              </a:spcBef>
              <a:spcAft>
                <a:spcPts val="0"/>
              </a:spcAft>
              <a:buClr>
                <a:schemeClr val="accent1"/>
              </a:buClr>
              <a:buSzPct val="100000"/>
              <a:buFont typeface="Wingdings 3" charset="2"/>
              <a:buAutoNum type="arabicParenBoth"/>
              <a:defRPr sz="4600" b="0" i="0" kern="1200">
                <a:solidFill>
                  <a:srgbClr val="FFFFFF"/>
                </a:solidFill>
                <a:latin typeface="+mj-lt"/>
                <a:ea typeface="+mj-ea"/>
                <a:cs typeface="+mj-cs"/>
              </a:defRPr>
            </a:lvl4pPr>
            <a:lvl5pPr marL="2207260" indent="-304792" algn="l" defTabSz="609585" rtl="0" eaLnBrk="1" latinLnBrk="0" hangingPunct="1">
              <a:spcBef>
                <a:spcPts val="1333"/>
              </a:spcBef>
              <a:spcAft>
                <a:spcPts val="0"/>
              </a:spcAft>
              <a:buClr>
                <a:schemeClr val="accent1"/>
              </a:buClr>
              <a:buSzPct val="100000"/>
              <a:buFont typeface="Wingdings 3" charset="2"/>
              <a:buAutoNum type="alphaLcParenBoth"/>
              <a:defRPr sz="4600" b="0" i="0" kern="1200">
                <a:solidFill>
                  <a:srgbClr val="FFFFFF"/>
                </a:solidFill>
                <a:latin typeface="+mj-lt"/>
                <a:ea typeface="+mj-ea"/>
                <a:cs typeface="+mj-cs"/>
              </a:defRPr>
            </a:lvl5pPr>
            <a:lvl6pPr marL="3352716"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6pPr>
            <a:lvl7pPr marL="3962301"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7pPr>
            <a:lvl8pPr marL="4571886"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8pPr>
            <a:lvl9pPr marL="5181470"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9pPr>
          </a:lstStyle>
          <a:p>
            <a:pPr algn="ctr">
              <a:buNone/>
            </a:pPr>
            <a:r>
              <a:rPr lang="en-US" sz="4000" dirty="0" smtClean="0">
                <a:solidFill>
                  <a:schemeClr val="tx1">
                    <a:lumMod val="50000"/>
                    <a:lumOff val="50000"/>
                  </a:schemeClr>
                </a:solidFill>
                <a:latin typeface="Helvetica" charset="0"/>
                <a:ea typeface="Helvetica" charset="0"/>
                <a:cs typeface="Helvetica" charset="0"/>
              </a:rPr>
              <a:t>The Everglades: River </a:t>
            </a:r>
            <a:r>
              <a:rPr lang="en-US" sz="4000" dirty="0">
                <a:solidFill>
                  <a:schemeClr val="tx1">
                    <a:lumMod val="50000"/>
                    <a:lumOff val="50000"/>
                  </a:schemeClr>
                </a:solidFill>
                <a:latin typeface="Helvetica" charset="0"/>
                <a:ea typeface="Helvetica" charset="0"/>
                <a:cs typeface="Helvetica" charset="0"/>
              </a:rPr>
              <a:t>o</a:t>
            </a:r>
            <a:r>
              <a:rPr lang="en-US" sz="4000" dirty="0" smtClean="0">
                <a:solidFill>
                  <a:schemeClr val="tx1">
                    <a:lumMod val="50000"/>
                    <a:lumOff val="50000"/>
                  </a:schemeClr>
                </a:solidFill>
                <a:latin typeface="Helvetica" charset="0"/>
                <a:ea typeface="Helvetica" charset="0"/>
                <a:cs typeface="Helvetica" charset="0"/>
              </a:rPr>
              <a:t>f Grass </a:t>
            </a:r>
            <a:r>
              <a:rPr lang="en-US" sz="4000" dirty="0" smtClean="0">
                <a:solidFill>
                  <a:schemeClr val="tx1">
                    <a:lumMod val="50000"/>
                    <a:lumOff val="50000"/>
                  </a:schemeClr>
                </a:solidFill>
                <a:latin typeface="Helvetica" charset="0"/>
                <a:ea typeface="Helvetica" charset="0"/>
                <a:cs typeface="Helvetica" charset="0"/>
                <a:hlinkClick r:id="rId3"/>
              </a:rPr>
              <a:t>video</a:t>
            </a:r>
            <a:endParaRPr lang="en-US" sz="4000" dirty="0" smtClean="0">
              <a:solidFill>
                <a:schemeClr val="tx1">
                  <a:lumMod val="50000"/>
                  <a:lumOff val="50000"/>
                </a:schemeClr>
              </a:solidFill>
              <a:latin typeface="Helvetica" charset="0"/>
              <a:ea typeface="Helvetica" charset="0"/>
              <a:cs typeface="Helvetica" charset="0"/>
            </a:endParaRPr>
          </a:p>
          <a:p>
            <a:pPr algn="ctr">
              <a:buNone/>
            </a:pPr>
            <a:endParaRPr lang="en-US" sz="4000" dirty="0">
              <a:solidFill>
                <a:schemeClr val="tx1">
                  <a:lumMod val="50000"/>
                  <a:lumOff val="50000"/>
                </a:schemeClr>
              </a:solidFill>
              <a:latin typeface="Helvetica" charset="0"/>
              <a:ea typeface="Helvetica" charset="0"/>
              <a:cs typeface="Helvetica" charset="0"/>
            </a:endParaRPr>
          </a:p>
          <a:p>
            <a:pPr algn="ctr">
              <a:buNone/>
            </a:pPr>
            <a:endParaRPr lang="en-US" sz="4800" dirty="0">
              <a:solidFill>
                <a:schemeClr val="tx1">
                  <a:lumMod val="50000"/>
                  <a:lumOff val="50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721276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610475" cy="802909"/>
          </a:xfrm>
        </p:spPr>
        <p:txBody>
          <a:bodyPr>
            <a:noAutofit/>
          </a:bodyPr>
          <a:lstStyle/>
          <a:p>
            <a:r>
              <a:rPr lang="en-US" sz="3200" kern="0" dirty="0" smtClean="0">
                <a:latin typeface="Helvetica" charset="0"/>
                <a:ea typeface="Helvetica" charset="0"/>
                <a:cs typeface="Helvetica" charset="0"/>
                <a:sym typeface="Gill Sans"/>
              </a:rPr>
              <a:t>Anticipation Guide</a:t>
            </a:r>
            <a:endParaRPr lang="en-US" sz="2000" dirty="0">
              <a:latin typeface="Helvetica" charset="0"/>
              <a:ea typeface="Helvetica" charset="0"/>
              <a:cs typeface="Helvetica"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1748206"/>
            <a:ext cx="3810000" cy="4881194"/>
          </a:xfrm>
          <a:prstGeom prst="rect">
            <a:avLst/>
          </a:prstGeom>
          <a:ln>
            <a:solidFill>
              <a:schemeClr val="bg2">
                <a:lumMod val="90000"/>
              </a:schemeClr>
            </a:solidFill>
          </a:ln>
        </p:spPr>
      </p:pic>
    </p:spTree>
    <p:extLst>
      <p:ext uri="{BB962C8B-B14F-4D97-AF65-F5344CB8AC3E}">
        <p14:creationId xmlns:p14="http://schemas.microsoft.com/office/powerpoint/2010/main" val="179229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1964" y="340091"/>
            <a:ext cx="6757035" cy="802909"/>
          </a:xfrm>
        </p:spPr>
        <p:txBody>
          <a:bodyPr>
            <a:normAutofit/>
          </a:bodyPr>
          <a:lstStyle/>
          <a:p>
            <a:r>
              <a:rPr lang="en-US" dirty="0" smtClean="0">
                <a:latin typeface="Helvetica" charset="0"/>
                <a:ea typeface="Helvetica" charset="0"/>
                <a:cs typeface="Helvetica" charset="0"/>
              </a:rPr>
              <a:t>Historic </a:t>
            </a:r>
            <a:r>
              <a:rPr lang="en-US" dirty="0">
                <a:latin typeface="Helvetica" charset="0"/>
                <a:ea typeface="Helvetica" charset="0"/>
                <a:cs typeface="Helvetica" charset="0"/>
              </a:rPr>
              <a:t>Everglades </a:t>
            </a:r>
            <a:endParaRPr lang="en-US" dirty="0"/>
          </a:p>
        </p:txBody>
      </p:sp>
      <p:sp>
        <p:nvSpPr>
          <p:cNvPr id="5" name="Shape 138"/>
          <p:cNvSpPr/>
          <p:nvPr/>
        </p:nvSpPr>
        <p:spPr>
          <a:xfrm>
            <a:off x="481964" y="1787049"/>
            <a:ext cx="8357236" cy="441146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1pPr>
            <a:lvl2pPr marL="0" marR="0" indent="2286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2pPr>
            <a:lvl3pPr marL="0" marR="0" indent="4572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3pPr>
            <a:lvl4pPr marL="0" marR="0" indent="6858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4pPr>
            <a:lvl5pPr marL="0" marR="0" indent="9144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5pPr>
            <a:lvl6pPr marL="0" marR="0" indent="11430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6pPr>
            <a:lvl7pPr marL="0" marR="0" indent="13716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7pPr>
            <a:lvl8pPr marL="0" marR="0" indent="16002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8pPr>
            <a:lvl9pPr marL="0" marR="0" indent="182880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Gill Sans"/>
              </a:defRPr>
            </a:lvl9pPr>
          </a:lstStyle>
          <a:p>
            <a:pPr marL="285750" indent="-285750" algn="l" defTabSz="584200">
              <a:buSzPct val="90000"/>
              <a:buFont typeface="Arial" charset="0"/>
              <a:buChar char="•"/>
              <a:defRPr>
                <a:solidFill>
                  <a:srgbClr val="FFFFFF"/>
                </a:solidFill>
                <a:effectLst>
                  <a:outerShdw blurRad="38100" dist="12700" dir="5400000" rotWithShape="0">
                    <a:srgbClr val="000000">
                      <a:alpha val="50000"/>
                    </a:srgbClr>
                  </a:outerShdw>
                </a:effectLst>
              </a:defRPr>
            </a:pPr>
            <a:r>
              <a:rPr sz="2000" dirty="0">
                <a:solidFill>
                  <a:schemeClr val="tx1">
                    <a:lumMod val="50000"/>
                    <a:lumOff val="50000"/>
                  </a:schemeClr>
                </a:solidFill>
                <a:effectLst>
                  <a:outerShdw blurRad="38100" dist="12700" dir="5400000" sx="1000" sy="1000" rotWithShape="0">
                    <a:srgbClr val="000000">
                      <a:alpha val="50000"/>
                    </a:srgbClr>
                  </a:outerShdw>
                </a:effectLst>
                <a:latin typeface="Helvetica" charset="0"/>
                <a:ea typeface="Helvetica" charset="0"/>
                <a:cs typeface="Helvetica" charset="0"/>
              </a:rPr>
              <a:t>The Everglades was once a once a vast, free-flowing river of grass extending from the Kissimmee chain of lakes to Florida Bay covering almost nine million acres. </a:t>
            </a:r>
          </a:p>
          <a:p>
            <a:pPr marL="285750" indent="-285750" algn="l" defTabSz="584200">
              <a:buSzPct val="90000"/>
              <a:buFont typeface="Arial" charset="0"/>
              <a:buChar char="•"/>
              <a:defRPr>
                <a:solidFill>
                  <a:srgbClr val="FFFFFF"/>
                </a:solidFill>
                <a:effectLst>
                  <a:outerShdw blurRad="38100" dist="12700" dir="5400000" rotWithShape="0">
                    <a:srgbClr val="000000">
                      <a:alpha val="50000"/>
                    </a:srgbClr>
                  </a:outerShdw>
                </a:effectLst>
              </a:defRPr>
            </a:pPr>
            <a:endParaRPr sz="2000" dirty="0">
              <a:solidFill>
                <a:schemeClr val="tx1">
                  <a:lumMod val="50000"/>
                  <a:lumOff val="50000"/>
                </a:schemeClr>
              </a:solidFill>
              <a:effectLst>
                <a:outerShdw blurRad="38100" dist="12700" dir="5400000" sx="1000" sy="1000" rotWithShape="0">
                  <a:srgbClr val="000000">
                    <a:alpha val="50000"/>
                  </a:srgbClr>
                </a:outerShdw>
              </a:effectLst>
              <a:latin typeface="Helvetica" charset="0"/>
              <a:ea typeface="Helvetica" charset="0"/>
              <a:cs typeface="Helvetica" charset="0"/>
            </a:endParaRPr>
          </a:p>
          <a:p>
            <a:pPr marL="285750" indent="-285750" algn="l" defTabSz="584200">
              <a:buSzPct val="90000"/>
              <a:buFont typeface="Arial" charset="0"/>
              <a:buChar char="•"/>
              <a:defRPr>
                <a:solidFill>
                  <a:srgbClr val="FFFFFF"/>
                </a:solidFill>
                <a:effectLst>
                  <a:outerShdw blurRad="38100" dist="12700" dir="5400000" rotWithShape="0">
                    <a:srgbClr val="000000">
                      <a:alpha val="50000"/>
                    </a:srgbClr>
                  </a:outerShdw>
                </a:effectLst>
              </a:defRPr>
            </a:pPr>
            <a:r>
              <a:rPr sz="2000" dirty="0">
                <a:solidFill>
                  <a:schemeClr val="tx1">
                    <a:lumMod val="50000"/>
                    <a:lumOff val="50000"/>
                  </a:schemeClr>
                </a:solidFill>
                <a:effectLst>
                  <a:outerShdw blurRad="38100" dist="12700" dir="5400000" sx="1000" sy="1000" rotWithShape="0">
                    <a:srgbClr val="000000">
                      <a:alpha val="50000"/>
                    </a:srgbClr>
                  </a:outerShdw>
                </a:effectLst>
                <a:latin typeface="Helvetica" charset="0"/>
                <a:ea typeface="Helvetica" charset="0"/>
                <a:cs typeface="Helvetica" charset="0"/>
              </a:rPr>
              <a:t>These sub-tropical wetlands supported a rich diversity of plants, fish and other animals.</a:t>
            </a:r>
          </a:p>
          <a:p>
            <a:pPr marL="285750" indent="-285750" algn="l" defTabSz="584200">
              <a:buSzPct val="90000"/>
              <a:buFont typeface="Arial" charset="0"/>
              <a:buChar char="•"/>
              <a:defRPr>
                <a:solidFill>
                  <a:srgbClr val="FFFFFF"/>
                </a:solidFill>
                <a:effectLst>
                  <a:outerShdw blurRad="38100" dist="12700" dir="5400000" rotWithShape="0">
                    <a:srgbClr val="000000">
                      <a:alpha val="50000"/>
                    </a:srgbClr>
                  </a:outerShdw>
                </a:effectLst>
              </a:defRPr>
            </a:pPr>
            <a:endParaRPr sz="2000" dirty="0">
              <a:solidFill>
                <a:schemeClr val="tx1">
                  <a:lumMod val="50000"/>
                  <a:lumOff val="50000"/>
                </a:schemeClr>
              </a:solidFill>
              <a:effectLst>
                <a:outerShdw blurRad="38100" dist="12700" dir="5400000" sx="1000" sy="1000" rotWithShape="0">
                  <a:srgbClr val="000000">
                    <a:alpha val="50000"/>
                  </a:srgbClr>
                </a:outerShdw>
              </a:effectLst>
              <a:latin typeface="Helvetica" charset="0"/>
              <a:ea typeface="Helvetica" charset="0"/>
              <a:cs typeface="Helvetica" charset="0"/>
            </a:endParaRPr>
          </a:p>
          <a:p>
            <a:pPr marL="285750" indent="-285750" algn="l" defTabSz="584200">
              <a:buSzPct val="90000"/>
              <a:buFont typeface="Arial" charset="0"/>
              <a:buChar char="•"/>
              <a:defRPr>
                <a:solidFill>
                  <a:srgbClr val="FFFFFF"/>
                </a:solidFill>
                <a:effectLst>
                  <a:outerShdw blurRad="38100" dist="12700" dir="5400000" rotWithShape="0">
                    <a:srgbClr val="000000">
                      <a:alpha val="50000"/>
                    </a:srgbClr>
                  </a:outerShdw>
                </a:effectLst>
              </a:defRPr>
            </a:pPr>
            <a:r>
              <a:rPr sz="2000" dirty="0">
                <a:solidFill>
                  <a:schemeClr val="tx1">
                    <a:lumMod val="50000"/>
                    <a:lumOff val="50000"/>
                  </a:schemeClr>
                </a:solidFill>
                <a:effectLst>
                  <a:outerShdw blurRad="38100" dist="12700" dir="5400000" sx="1000" sy="1000" rotWithShape="0">
                    <a:srgbClr val="000000">
                      <a:alpha val="50000"/>
                    </a:srgbClr>
                  </a:outerShdw>
                </a:effectLst>
                <a:latin typeface="Helvetica" charset="0"/>
                <a:ea typeface="Helvetica" charset="0"/>
                <a:cs typeface="Helvetica" charset="0"/>
              </a:rPr>
              <a:t>Water ran from the Kissimmee River into Lake Okeechobee, and then filtered down through the Everglades to the Florida Bay. The water that moved down the flat and level surface landscape flowed so slowly that, in effect, it was stored from one season for use in another. </a:t>
            </a:r>
          </a:p>
          <a:p>
            <a:pPr marL="285750" indent="-285750" algn="l" defTabSz="584200">
              <a:buSzPct val="90000"/>
              <a:buFont typeface="Arial" charset="0"/>
              <a:buChar char="•"/>
              <a:defRPr>
                <a:solidFill>
                  <a:srgbClr val="FFFFFF"/>
                </a:solidFill>
                <a:effectLst>
                  <a:outerShdw blurRad="38100" dist="12700" dir="5400000" rotWithShape="0">
                    <a:srgbClr val="000000">
                      <a:alpha val="50000"/>
                    </a:srgbClr>
                  </a:outerShdw>
                </a:effectLst>
              </a:defRPr>
            </a:pPr>
            <a:endParaRPr sz="2000" dirty="0">
              <a:solidFill>
                <a:schemeClr val="tx1">
                  <a:lumMod val="50000"/>
                  <a:lumOff val="50000"/>
                </a:schemeClr>
              </a:solidFill>
              <a:effectLst>
                <a:outerShdw blurRad="38100" dist="12700" dir="5400000" sx="1000" sy="1000" rotWithShape="0">
                  <a:srgbClr val="000000">
                    <a:alpha val="50000"/>
                  </a:srgbClr>
                </a:outerShdw>
              </a:effectLst>
              <a:latin typeface="Helvetica" charset="0"/>
              <a:ea typeface="Helvetica" charset="0"/>
              <a:cs typeface="Helvetica" charset="0"/>
            </a:endParaRPr>
          </a:p>
          <a:p>
            <a:pPr marL="285750" indent="-285750" algn="l" defTabSz="584200">
              <a:buSzPct val="90000"/>
              <a:buFont typeface="Arial" charset="0"/>
              <a:buChar char="•"/>
              <a:defRPr>
                <a:solidFill>
                  <a:srgbClr val="FFFFFF"/>
                </a:solidFill>
                <a:effectLst>
                  <a:outerShdw blurRad="38100" dist="12700" dir="5400000" rotWithShape="0">
                    <a:srgbClr val="000000">
                      <a:alpha val="50000"/>
                    </a:srgbClr>
                  </a:outerShdw>
                </a:effectLst>
              </a:defRPr>
            </a:pPr>
            <a:r>
              <a:rPr sz="2000" dirty="0">
                <a:solidFill>
                  <a:schemeClr val="tx1">
                    <a:lumMod val="50000"/>
                    <a:lumOff val="50000"/>
                  </a:schemeClr>
                </a:solidFill>
                <a:effectLst>
                  <a:outerShdw blurRad="38100" dist="12700" dir="5400000" sx="1000" sy="1000" rotWithShape="0">
                    <a:srgbClr val="000000">
                      <a:alpha val="50000"/>
                    </a:srgbClr>
                  </a:outerShdw>
                </a:effectLst>
                <a:latin typeface="Helvetica" charset="0"/>
                <a:ea typeface="Helvetica" charset="0"/>
                <a:cs typeface="Helvetica" charset="0"/>
              </a:rPr>
              <a:t>Because of this slow flow in the natural system, summer rains kept wetlands flooded and “stored” freshwater from one season to another.</a:t>
            </a:r>
          </a:p>
        </p:txBody>
      </p:sp>
    </p:spTree>
    <p:extLst>
      <p:ext uri="{BB962C8B-B14F-4D97-AF65-F5344CB8AC3E}">
        <p14:creationId xmlns:p14="http://schemas.microsoft.com/office/powerpoint/2010/main" val="1660047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610475" cy="802909"/>
          </a:xfrm>
        </p:spPr>
        <p:txBody>
          <a:bodyPr>
            <a:noAutofit/>
          </a:bodyPr>
          <a:lstStyle/>
          <a:p>
            <a:r>
              <a:rPr lang="en-US" dirty="0">
                <a:latin typeface="Helvetica" charset="0"/>
                <a:ea typeface="Helvetica" charset="0"/>
                <a:cs typeface="Helvetica" charset="0"/>
              </a:rPr>
              <a:t>Altered Everglades </a:t>
            </a:r>
          </a:p>
        </p:txBody>
      </p:sp>
      <p:sp>
        <p:nvSpPr>
          <p:cNvPr id="5" name="Text Placeholder 2"/>
          <p:cNvSpPr>
            <a:spLocks noGrp="1"/>
          </p:cNvSpPr>
          <p:nvPr/>
        </p:nvSpPr>
        <p:spPr>
          <a:xfrm>
            <a:off x="558421" y="1676400"/>
            <a:ext cx="7747000" cy="1664452"/>
          </a:xfrm>
          <a:prstGeom prst="rect">
            <a:avLst/>
          </a:prstGeom>
        </p:spPr>
        <p:txBody>
          <a:bodyPr vert="horz" lIns="0" tIns="0" rIns="0" bIns="0" rtlCol="0">
            <a:normAutofit/>
          </a:bodyPr>
          <a:lstStyle>
            <a:lvl1pPr marL="457189" indent="-457189" algn="l" defTabSz="609585" rtl="0" eaLnBrk="1" latinLnBrk="0" hangingPunct="1">
              <a:spcBef>
                <a:spcPts val="1333"/>
              </a:spcBef>
              <a:spcAft>
                <a:spcPts val="0"/>
              </a:spcAft>
              <a:buClr>
                <a:schemeClr val="accent1"/>
              </a:buClr>
              <a:buSzPct val="100000"/>
              <a:buFont typeface="Wingdings 3" charset="2"/>
              <a:buAutoNum type="arabicPeriod"/>
              <a:defRPr sz="4600" b="0" i="0" kern="1200">
                <a:solidFill>
                  <a:srgbClr val="FFFFFF"/>
                </a:solidFill>
                <a:latin typeface="+mj-lt"/>
                <a:ea typeface="+mj-ea"/>
                <a:cs typeface="+mj-cs"/>
              </a:defRPr>
            </a:lvl1pPr>
            <a:lvl2pPr marL="500379" indent="-380990" algn="l" defTabSz="609585" rtl="0" eaLnBrk="1" latinLnBrk="0" hangingPunct="1">
              <a:spcBef>
                <a:spcPts val="1333"/>
              </a:spcBef>
              <a:spcAft>
                <a:spcPts val="0"/>
              </a:spcAft>
              <a:buClr>
                <a:schemeClr val="accent1"/>
              </a:buClr>
              <a:buSzPct val="100000"/>
              <a:buFont typeface="Wingdings 3" charset="2"/>
              <a:buAutoNum type="alphaLcPeriod"/>
              <a:defRPr sz="4600" b="0" i="0" kern="1200">
                <a:solidFill>
                  <a:srgbClr val="FFFFFF"/>
                </a:solidFill>
                <a:latin typeface="+mj-lt"/>
                <a:ea typeface="+mj-ea"/>
                <a:cs typeface="+mj-cs"/>
              </a:defRPr>
            </a:lvl2pPr>
            <a:lvl3pPr marL="1069339" indent="-304792" algn="l" defTabSz="609585" rtl="0" eaLnBrk="1" latinLnBrk="0" hangingPunct="1">
              <a:spcBef>
                <a:spcPts val="1333"/>
              </a:spcBef>
              <a:spcAft>
                <a:spcPts val="0"/>
              </a:spcAft>
              <a:buClr>
                <a:schemeClr val="accent1"/>
              </a:buClr>
              <a:buSzPct val="100000"/>
              <a:buFont typeface="Wingdings 3" charset="2"/>
              <a:buAutoNum type="romanLcPeriod"/>
              <a:defRPr sz="4600" b="0" i="0" kern="1200">
                <a:solidFill>
                  <a:srgbClr val="FFFFFF"/>
                </a:solidFill>
                <a:latin typeface="+mj-lt"/>
                <a:ea typeface="+mj-ea"/>
                <a:cs typeface="+mj-cs"/>
              </a:defRPr>
            </a:lvl3pPr>
            <a:lvl4pPr marL="1638300" indent="-304792" algn="l" defTabSz="609585" rtl="0" eaLnBrk="1" latinLnBrk="0" hangingPunct="1">
              <a:spcBef>
                <a:spcPts val="1333"/>
              </a:spcBef>
              <a:spcAft>
                <a:spcPts val="0"/>
              </a:spcAft>
              <a:buClr>
                <a:schemeClr val="accent1"/>
              </a:buClr>
              <a:buSzPct val="100000"/>
              <a:buFont typeface="Wingdings 3" charset="2"/>
              <a:buAutoNum type="arabicParenBoth"/>
              <a:defRPr sz="4600" b="0" i="0" kern="1200">
                <a:solidFill>
                  <a:srgbClr val="FFFFFF"/>
                </a:solidFill>
                <a:latin typeface="+mj-lt"/>
                <a:ea typeface="+mj-ea"/>
                <a:cs typeface="+mj-cs"/>
              </a:defRPr>
            </a:lvl4pPr>
            <a:lvl5pPr marL="2207260" indent="-304792" algn="l" defTabSz="609585" rtl="0" eaLnBrk="1" latinLnBrk="0" hangingPunct="1">
              <a:spcBef>
                <a:spcPts val="1333"/>
              </a:spcBef>
              <a:spcAft>
                <a:spcPts val="0"/>
              </a:spcAft>
              <a:buClr>
                <a:schemeClr val="accent1"/>
              </a:buClr>
              <a:buSzPct val="100000"/>
              <a:buFont typeface="Wingdings 3" charset="2"/>
              <a:buAutoNum type="alphaLcParenBoth"/>
              <a:defRPr sz="4600" b="0" i="0" kern="1200">
                <a:solidFill>
                  <a:srgbClr val="FFFFFF"/>
                </a:solidFill>
                <a:latin typeface="+mj-lt"/>
                <a:ea typeface="+mj-ea"/>
                <a:cs typeface="+mj-cs"/>
              </a:defRPr>
            </a:lvl5pPr>
            <a:lvl6pPr marL="3352716"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6pPr>
            <a:lvl7pPr marL="3962301"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7pPr>
            <a:lvl8pPr marL="4571886"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8pPr>
            <a:lvl9pPr marL="5181470" indent="-304792" algn="l" defTabSz="609585" rtl="0" eaLnBrk="1" latinLnBrk="0" hangingPunct="1">
              <a:spcBef>
                <a:spcPts val="1333"/>
              </a:spcBef>
              <a:spcAft>
                <a:spcPts val="0"/>
              </a:spcAft>
              <a:buClr>
                <a:schemeClr val="accent1"/>
              </a:buClr>
              <a:buSzPct val="80000"/>
              <a:buFont typeface="Wingdings 3" charset="2"/>
              <a:buChar char=""/>
              <a:defRPr sz="1867" b="0" i="0" kern="1200">
                <a:solidFill>
                  <a:schemeClr val="tx1"/>
                </a:solidFill>
                <a:latin typeface="+mj-lt"/>
                <a:ea typeface="+mj-ea"/>
                <a:cs typeface="+mj-cs"/>
              </a:defRPr>
            </a:lvl9pPr>
          </a:lstStyle>
          <a:p>
            <a:pPr algn="ctr">
              <a:buNone/>
            </a:pPr>
            <a:r>
              <a:rPr lang="en-US" altLang="en-US" sz="2800" dirty="0">
                <a:solidFill>
                  <a:schemeClr val="tx1">
                    <a:lumMod val="50000"/>
                    <a:lumOff val="50000"/>
                  </a:schemeClr>
                </a:solidFill>
                <a:latin typeface="Helvetica" charset="0"/>
                <a:ea typeface="Helvetica" charset="0"/>
                <a:cs typeface="Helvetica" charset="0"/>
              </a:rPr>
              <a:t>Since the mid </a:t>
            </a:r>
            <a:r>
              <a:rPr lang="en-US" altLang="en-US" sz="2800" dirty="0" smtClean="0">
                <a:solidFill>
                  <a:schemeClr val="tx1">
                    <a:lumMod val="50000"/>
                    <a:lumOff val="50000"/>
                  </a:schemeClr>
                </a:solidFill>
                <a:latin typeface="Helvetica" charset="0"/>
                <a:ea typeface="Helvetica" charset="0"/>
                <a:cs typeface="Helvetica" charset="0"/>
              </a:rPr>
              <a:t>1800s</a:t>
            </a:r>
            <a:r>
              <a:rPr lang="en-US" altLang="en-US" sz="2800" dirty="0">
                <a:solidFill>
                  <a:schemeClr val="tx1">
                    <a:lumMod val="50000"/>
                    <a:lumOff val="50000"/>
                  </a:schemeClr>
                </a:solidFill>
                <a:latin typeface="Helvetica" charset="0"/>
                <a:ea typeface="Helvetica" charset="0"/>
                <a:cs typeface="Helvetica" charset="0"/>
              </a:rPr>
              <a:t>, as more people began moving into Florida, the natural Everglades systems have been </a:t>
            </a:r>
            <a:r>
              <a:rPr lang="en-US" altLang="en-US" sz="2800" dirty="0" smtClean="0">
                <a:solidFill>
                  <a:schemeClr val="tx1">
                    <a:lumMod val="50000"/>
                    <a:lumOff val="50000"/>
                  </a:schemeClr>
                </a:solidFill>
                <a:latin typeface="Helvetica" charset="0"/>
                <a:ea typeface="Helvetica" charset="0"/>
                <a:cs typeface="Helvetica" charset="0"/>
              </a:rPr>
              <a:t>altered</a:t>
            </a:r>
            <a:r>
              <a:rPr lang="en-US" altLang="en-US" sz="2800" dirty="0">
                <a:solidFill>
                  <a:schemeClr val="tx1">
                    <a:lumMod val="50000"/>
                    <a:lumOff val="50000"/>
                  </a:schemeClr>
                </a:solidFill>
                <a:latin typeface="Helvetica" charset="0"/>
                <a:ea typeface="Helvetica" charset="0"/>
                <a:cs typeface="Helvetica" charset="0"/>
              </a:rPr>
              <a:t>.</a:t>
            </a:r>
          </a:p>
        </p:txBody>
      </p:sp>
      <p:pic>
        <p:nvPicPr>
          <p:cNvPr id="6" name="Picture 5" descr="the image shows one of the ways the everglades has been altered which is by diverging the channels" title="Altered Everglad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3124200"/>
            <a:ext cx="5032143" cy="3352665"/>
          </a:xfrm>
          <a:prstGeom prst="rect">
            <a:avLst/>
          </a:prstGeom>
        </p:spPr>
      </p:pic>
    </p:spTree>
    <p:extLst>
      <p:ext uri="{BB962C8B-B14F-4D97-AF65-F5344CB8AC3E}">
        <p14:creationId xmlns:p14="http://schemas.microsoft.com/office/powerpoint/2010/main" val="14964544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610475" cy="802909"/>
          </a:xfrm>
        </p:spPr>
        <p:txBody>
          <a:bodyPr>
            <a:noAutofit/>
          </a:bodyPr>
          <a:lstStyle/>
          <a:p>
            <a:r>
              <a:rPr lang="en-US" sz="3200" dirty="0"/>
              <a:t>Modifications To Water Flow</a:t>
            </a:r>
            <a:endParaRPr lang="en-US" sz="2000" dirty="0">
              <a:latin typeface="Helvetica" charset="0"/>
              <a:ea typeface="Helvetica" charset="0"/>
              <a:cs typeface="Helvetica" charset="0"/>
            </a:endParaRPr>
          </a:p>
        </p:txBody>
      </p:sp>
      <p:pic>
        <p:nvPicPr>
          <p:cNvPr id="7" name="Intro 08 St Lucie Clipped h264-3.mov" descr="The image shows how the waterflow from the everglades has been altered" title="Modificaions to Water flow"/>
          <p:cNvPicPr>
            <a:picLocks/>
          </p:cNvPicPr>
          <p:nvPr/>
        </p:nvPicPr>
        <p:blipFill>
          <a:blip r:embed="rId3">
            <a:extLst/>
          </a:blip>
          <a:stretch>
            <a:fillRect/>
          </a:stretch>
        </p:blipFill>
        <p:spPr>
          <a:xfrm>
            <a:off x="432084" y="1828800"/>
            <a:ext cx="8299829" cy="4668654"/>
          </a:xfrm>
          <a:prstGeom prst="rect">
            <a:avLst/>
          </a:prstGeom>
          <a:ln w="12700">
            <a:miter lim="400000"/>
          </a:ln>
        </p:spPr>
      </p:pic>
    </p:spTree>
    <p:extLst>
      <p:ext uri="{BB962C8B-B14F-4D97-AF65-F5344CB8AC3E}">
        <p14:creationId xmlns:p14="http://schemas.microsoft.com/office/powerpoint/2010/main" val="6476416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3600" i="0" u="none" strike="noStrike" cap="none" normalizeH="0" baseline="0" dirty="0" err="1" smtClean="0">
            <a:ln>
              <a:noFill/>
            </a:ln>
            <a:solidFill>
              <a:srgbClr val="FFFFFF"/>
            </a:solidFill>
            <a:effectLst/>
            <a:latin typeface="Helvetica"/>
            <a:ea typeface="Calibri" pitchFamily="34" charset="0"/>
            <a:cs typeface="Helvetica"/>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6228</TotalTime>
  <Words>1555</Words>
  <Application>Microsoft Office PowerPoint</Application>
  <PresentationFormat>On-screen Show (4:3)</PresentationFormat>
  <Paragraphs>179</Paragraphs>
  <Slides>19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Calibri</vt:lpstr>
      <vt:lpstr>Gill Sans</vt:lpstr>
      <vt:lpstr>Helvetica</vt:lpstr>
      <vt:lpstr>Helvetica Neue</vt:lpstr>
      <vt:lpstr>HelveticaNeue</vt:lpstr>
      <vt:lpstr>Lucida Grande</vt:lpstr>
      <vt:lpstr>Papyrus</vt:lpstr>
      <vt:lpstr>Wingdings 3</vt:lpstr>
      <vt:lpstr>Office Theme</vt:lpstr>
      <vt:lpstr>PowerPoint Presentation</vt:lpstr>
      <vt:lpstr>Where is The Everglades?</vt:lpstr>
      <vt:lpstr>Let’s Create an Everglades Word Web </vt:lpstr>
      <vt:lpstr>Anticipation Guide</vt:lpstr>
      <vt:lpstr>The Everglades: River of Grass Video </vt:lpstr>
      <vt:lpstr>Anticipation Guide</vt:lpstr>
      <vt:lpstr>Historic Everglades </vt:lpstr>
      <vt:lpstr>Altered Everglades </vt:lpstr>
      <vt:lpstr>Modifications To Water Flow</vt:lpstr>
      <vt:lpstr>1928 Hurricane Aftermath</vt:lpstr>
      <vt:lpstr>Altered Everglades </vt:lpstr>
      <vt:lpstr>Altered Everglades </vt:lpstr>
      <vt:lpstr>Ecological Collapse</vt:lpstr>
      <vt:lpstr>Water Quality: Cascading Effects of Phosphorous Pollution </vt:lpstr>
      <vt:lpstr>Restoration is Working</vt:lpstr>
      <vt:lpstr>Issues Affecting Lake Okeechobee</vt:lpstr>
      <vt:lpstr>Making a Model of the Historic Everglades</vt:lpstr>
      <vt:lpstr>Wrap Up - Discussion</vt:lpstr>
      <vt:lpstr>Assessment</vt:lpstr>
    </vt:vector>
  </TitlesOfParts>
  <Company>Florida Atlantic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Hardwood Hammock</dc:title>
  <dc:creator>Veronica Frehm</dc:creator>
  <cp:lastModifiedBy>Dream in Green 3</cp:lastModifiedBy>
  <cp:revision>266</cp:revision>
  <dcterms:created xsi:type="dcterms:W3CDTF">2014-03-26T17:27:05Z</dcterms:created>
  <dcterms:modified xsi:type="dcterms:W3CDTF">2017-09-19T18:57:48Z</dcterms:modified>
</cp:coreProperties>
</file>