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395" r:id="rId2"/>
    <p:sldId id="410" r:id="rId3"/>
    <p:sldId id="411" r:id="rId4"/>
    <p:sldId id="412" r:id="rId5"/>
    <p:sldId id="413" r:id="rId6"/>
    <p:sldId id="414" r:id="rId7"/>
    <p:sldId id="415" r:id="rId8"/>
    <p:sldId id="416" r:id="rId9"/>
    <p:sldId id="417" r:id="rId10"/>
    <p:sldId id="418" r:id="rId11"/>
    <p:sldId id="419" r:id="rId12"/>
    <p:sldId id="420" r:id="rId13"/>
    <p:sldId id="421" r:id="rId14"/>
    <p:sldId id="334" r:id="rId15"/>
    <p:sldId id="408" r:id="rId16"/>
    <p:sldId id="401" r:id="rId17"/>
    <p:sldId id="396" r:id="rId18"/>
    <p:sldId id="397" r:id="rId19"/>
    <p:sldId id="409" r:id="rId20"/>
    <p:sldId id="39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CD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54" autoAdjust="0"/>
    <p:restoredTop sz="79321" autoAdjust="0"/>
  </p:normalViewPr>
  <p:slideViewPr>
    <p:cSldViewPr>
      <p:cViewPr varScale="1">
        <p:scale>
          <a:sx n="52" d="100"/>
          <a:sy n="52" d="100"/>
        </p:scale>
        <p:origin x="1315" y="4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DDC931-BBB8-4BF2-AAC9-868BA53E9ED5}" type="datetime1">
              <a:rPr lang="en-US" smtClean="0"/>
              <a:pPr/>
              <a:t>9/19/2017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71E719-7DBB-4EA8-B655-E02968A31825}" type="slidenum">
              <a:rPr lang="en-US" smtClean="0"/>
              <a:pPr/>
              <a:t>‹#›</a:t>
            </a:fld>
            <a:endParaRPr lang="en-US"/>
          </a:p>
        </p:txBody>
      </p:sp>
    </p:spTree>
    <p:extLst>
      <p:ext uri="{BB962C8B-B14F-4D97-AF65-F5344CB8AC3E}">
        <p14:creationId xmlns:p14="http://schemas.microsoft.com/office/powerpoint/2010/main" val="255143412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891C03-2773-4793-8859-0BCCDC73D36F}" type="datetime1">
              <a:rPr lang="en-US" smtClean="0"/>
              <a:pPr/>
              <a:t>9/19/2017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2056B2-24D8-4486-8F61-82EBA9506E77}" type="slidenum">
              <a:rPr lang="en-US" smtClean="0"/>
              <a:pPr/>
              <a:t>‹#›</a:t>
            </a:fld>
            <a:endParaRPr lang="en-US"/>
          </a:p>
        </p:txBody>
      </p:sp>
    </p:spTree>
    <p:extLst>
      <p:ext uri="{BB962C8B-B14F-4D97-AF65-F5344CB8AC3E}">
        <p14:creationId xmlns:p14="http://schemas.microsoft.com/office/powerpoint/2010/main" val="351336692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User:GregRobs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ndex.php?title=User:Epeterson1222&amp;action=edit&amp;redlink=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User:Mihael_Simoni%C4%8D"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panoramio.com/user/1868017?with_photo_id=53534213"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dirty="0">
              <a:latin typeface="Calibri" charset="0"/>
              <a:ea typeface="MS PGothic" charset="0"/>
            </a:endParaRPr>
          </a:p>
        </p:txBody>
      </p:sp>
      <p:sp>
        <p:nvSpPr>
          <p:cNvPr id="4" name="Slide Number Placeholder 3"/>
          <p:cNvSpPr>
            <a:spLocks noGrp="1"/>
          </p:cNvSpPr>
          <p:nvPr>
            <p:ph type="sldNum" sz="quarter" idx="10"/>
          </p:nvPr>
        </p:nvSpPr>
        <p:spPr/>
        <p:txBody>
          <a:bodyPr/>
          <a:lstStyle/>
          <a:p>
            <a:fld id="{53E691E7-D70E-7A4B-BEB6-C8480E868B3B}" type="slidenum">
              <a:rPr lang="en-US" smtClean="0"/>
              <a:t>1</a:t>
            </a:fld>
            <a:endParaRPr lang="en-US"/>
          </a:p>
        </p:txBody>
      </p:sp>
    </p:spTree>
    <p:extLst>
      <p:ext uri="{BB962C8B-B14F-4D97-AF65-F5344CB8AC3E}">
        <p14:creationId xmlns:p14="http://schemas.microsoft.com/office/powerpoint/2010/main" val="1070077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70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South Florida Water Management District. </a:t>
            </a:r>
            <a:r>
              <a:rPr lang="en-US" i="1" baseline="0" dirty="0" smtClean="0"/>
              <a:t>Below the Surface</a:t>
            </a:r>
            <a:r>
              <a:rPr lang="en-US" baseline="0" dirty="0" smtClean="0"/>
              <a:t>. </a:t>
            </a:r>
            <a:r>
              <a:rPr lang="en-US" dirty="0" smtClean="0"/>
              <a:t>Retrieved</a:t>
            </a:r>
            <a:r>
              <a:rPr lang="en-US" baseline="0" dirty="0" smtClean="0"/>
              <a:t> December 2016 from https://</a:t>
            </a:r>
            <a:r>
              <a:rPr lang="en-US" baseline="0" dirty="0" err="1" smtClean="0"/>
              <a:t>www.sfwmd.gov</a:t>
            </a:r>
            <a:r>
              <a:rPr lang="en-US" baseline="0" dirty="0" smtClean="0"/>
              <a:t>/sites/default/files/documents/</a:t>
            </a:r>
            <a:r>
              <a:rPr lang="en-US" baseline="0" dirty="0" err="1" smtClean="0"/>
              <a:t>bts_sta.pdf</a:t>
            </a:r>
            <a:endParaRPr lang="en-US" dirty="0"/>
          </a:p>
        </p:txBody>
      </p:sp>
    </p:spTree>
    <p:extLst>
      <p:ext uri="{BB962C8B-B14F-4D97-AF65-F5344CB8AC3E}">
        <p14:creationId xmlns:p14="http://schemas.microsoft.com/office/powerpoint/2010/main" val="160395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 Blue Heron </a:t>
            </a:r>
          </a:p>
          <a:p>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www.fws.gov</a:t>
            </a:r>
            <a:r>
              <a:rPr lang="en-US" sz="1200" kern="1200" dirty="0" smtClean="0">
                <a:solidFill>
                  <a:schemeClr val="tx1"/>
                </a:solidFill>
                <a:effectLst/>
                <a:latin typeface="+mn-lt"/>
                <a:ea typeface="+mn-ea"/>
                <a:cs typeface="+mn-cs"/>
              </a:rPr>
              <a:t>/refuge/</a:t>
            </a:r>
            <a:r>
              <a:rPr lang="en-US" sz="1200" kern="1200" dirty="0" err="1" smtClean="0">
                <a:solidFill>
                  <a:schemeClr val="tx1"/>
                </a:solidFill>
                <a:effectLst/>
                <a:latin typeface="+mn-lt"/>
                <a:ea typeface="+mn-ea"/>
                <a:cs typeface="+mn-cs"/>
              </a:rPr>
              <a:t>julia_butler_hansen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wildlife_and_habitat</a:t>
            </a:r>
            <a:r>
              <a:rPr lang="en-US" sz="1200" kern="1200" dirty="0" smtClean="0">
                <a:solidFill>
                  <a:schemeClr val="tx1"/>
                </a:solidFill>
                <a:effectLst/>
                <a:latin typeface="+mn-lt"/>
                <a:ea typeface="+mn-ea"/>
                <a:cs typeface="+mn-cs"/>
              </a:rPr>
              <a:t>/habitats/birds/</a:t>
            </a:r>
            <a:r>
              <a:rPr lang="en-US" sz="1200" kern="1200" dirty="0" err="1" smtClean="0">
                <a:solidFill>
                  <a:schemeClr val="tx1"/>
                </a:solidFill>
                <a:effectLst/>
                <a:latin typeface="+mn-lt"/>
                <a:ea typeface="+mn-ea"/>
                <a:cs typeface="+mn-cs"/>
              </a:rPr>
              <a:t>great_blue_heron.html</a:t>
            </a:r>
            <a:r>
              <a:rPr lang="en-US" dirty="0" smtClean="0">
                <a:effectLst/>
              </a:rPr>
              <a:t> </a:t>
            </a:r>
          </a:p>
          <a:p>
            <a:r>
              <a:rPr lang="en-US" sz="1200" kern="1200" dirty="0" smtClean="0">
                <a:solidFill>
                  <a:schemeClr val="tx1"/>
                </a:solidFill>
                <a:effectLst/>
                <a:latin typeface="+mn-lt"/>
                <a:ea typeface="+mn-ea"/>
                <a:cs typeface="+mn-cs"/>
              </a:rPr>
              <a:t>Credit: U.S. Fish and Wildlife Service</a:t>
            </a:r>
          </a:p>
          <a:p>
            <a:r>
              <a:rPr lang="en-US" sz="1200" kern="1200" dirty="0" smtClean="0">
                <a:solidFill>
                  <a:schemeClr val="tx1"/>
                </a:solidFill>
                <a:effectLst/>
                <a:latin typeface="+mn-lt"/>
                <a:ea typeface="+mn-ea"/>
                <a:cs typeface="+mn-cs"/>
              </a:rPr>
              <a:t>Photo by</a:t>
            </a:r>
          </a:p>
          <a:p>
            <a:r>
              <a:rPr lang="en-US" sz="1200" kern="1200" dirty="0" smtClean="0">
                <a:solidFill>
                  <a:schemeClr val="tx1"/>
                </a:solidFill>
                <a:effectLst/>
                <a:latin typeface="+mn-lt"/>
                <a:ea typeface="+mn-ea"/>
                <a:cs typeface="+mn-cs"/>
              </a:rPr>
              <a:t>Rollin </a:t>
            </a:r>
            <a:r>
              <a:rPr lang="en-US" sz="1200" kern="1200" dirty="0" err="1" smtClean="0">
                <a:solidFill>
                  <a:schemeClr val="tx1"/>
                </a:solidFill>
                <a:effectLst/>
                <a:latin typeface="+mn-lt"/>
                <a:ea typeface="+mn-ea"/>
                <a:cs typeface="+mn-cs"/>
              </a:rPr>
              <a:t>Bannow</a:t>
            </a:r>
            <a:r>
              <a:rPr lang="en-US" sz="1200" kern="1200" dirty="0" smtClean="0">
                <a:solidFill>
                  <a:schemeClr val="tx1"/>
                </a:solidFill>
                <a:effectLst/>
                <a:latin typeface="+mn-lt"/>
                <a:ea typeface="+mn-ea"/>
                <a:cs typeface="+mn-cs"/>
              </a:rPr>
              <a:t>/USFWS</a:t>
            </a:r>
            <a:r>
              <a:rPr lang="en-US" dirty="0" smtClean="0">
                <a:effectLst/>
              </a:rPr>
              <a:t> </a:t>
            </a:r>
          </a:p>
          <a:p>
            <a:r>
              <a:rPr lang="en-US" sz="1200" kern="1200" dirty="0" smtClean="0">
                <a:solidFill>
                  <a:schemeClr val="tx1"/>
                </a:solidFill>
                <a:effectLst/>
                <a:latin typeface="+mn-lt"/>
                <a:ea typeface="+mn-ea"/>
                <a:cs typeface="+mn-cs"/>
              </a:rPr>
              <a:t>Public Domain</a:t>
            </a:r>
          </a:p>
          <a:p>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www.fws.gov</a:t>
            </a:r>
            <a:r>
              <a:rPr lang="en-US" sz="1200" kern="1200" dirty="0" smtClean="0">
                <a:solidFill>
                  <a:schemeClr val="tx1"/>
                </a:solidFill>
                <a:effectLst/>
                <a:latin typeface="+mn-lt"/>
                <a:ea typeface="+mn-ea"/>
                <a:cs typeface="+mn-cs"/>
              </a:rPr>
              <a:t>/help/</a:t>
            </a:r>
            <a:r>
              <a:rPr lang="en-US" sz="1200" kern="1200" dirty="0" err="1" smtClean="0">
                <a:solidFill>
                  <a:schemeClr val="tx1"/>
                </a:solidFill>
                <a:effectLst/>
                <a:latin typeface="+mn-lt"/>
                <a:ea typeface="+mn-ea"/>
                <a:cs typeface="+mn-cs"/>
              </a:rPr>
              <a:t>disclaimer.html</a:t>
            </a:r>
            <a:r>
              <a:rPr lang="en-US" dirty="0" smtClean="0">
                <a:effectLst/>
              </a:rPr>
              <a:t> </a:t>
            </a:r>
          </a:p>
          <a:p>
            <a:endParaRPr lang="en-US" dirty="0" smtClean="0"/>
          </a:p>
        </p:txBody>
      </p:sp>
    </p:spTree>
    <p:extLst>
      <p:ext uri="{BB962C8B-B14F-4D97-AF65-F5344CB8AC3E}">
        <p14:creationId xmlns:p14="http://schemas.microsoft.com/office/powerpoint/2010/main" val="698974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 </a:t>
            </a:r>
          </a:p>
          <a:p>
            <a:r>
              <a:rPr lang="en-US" dirty="0" smtClean="0"/>
              <a:t>https://</a:t>
            </a:r>
            <a:r>
              <a:rPr lang="en-US" dirty="0" err="1" smtClean="0"/>
              <a:t>www.sfwmd.gov</a:t>
            </a:r>
            <a:r>
              <a:rPr lang="en-US" dirty="0" smtClean="0"/>
              <a:t>/our-work/</a:t>
            </a:r>
            <a:r>
              <a:rPr lang="en-US" dirty="0" err="1" smtClean="0"/>
              <a:t>wq-stas</a:t>
            </a:r>
            <a:endParaRPr lang="en-US" dirty="0" smtClean="0"/>
          </a:p>
          <a:p>
            <a:r>
              <a:rPr lang="en-US" dirty="0" smtClean="0"/>
              <a:t>South Florida Water Management District </a:t>
            </a:r>
          </a:p>
          <a:p>
            <a:r>
              <a:rPr lang="en-US" dirty="0" smtClean="0"/>
              <a:t>Public Domain</a:t>
            </a:r>
          </a:p>
          <a:p>
            <a:endParaRPr lang="en-US" dirty="0"/>
          </a:p>
        </p:txBody>
      </p:sp>
    </p:spTree>
    <p:extLst>
      <p:ext uri="{BB962C8B-B14F-4D97-AF65-F5344CB8AC3E}">
        <p14:creationId xmlns:p14="http://schemas.microsoft.com/office/powerpoint/2010/main" val="1100913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shows the average</a:t>
            </a:r>
            <a:r>
              <a:rPr lang="en-US" baseline="0" dirty="0" smtClean="0"/>
              <a:t> total phosphorus for STA-2 by water year (May – April) with major weather events depicted. The tan shading means drought, the funnel icon means hurricane impacts, and the palm trees mean tropical storms.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a:t>
            </a:r>
            <a:r>
              <a:rPr lang="en-US" sz="1200" kern="1200" dirty="0" smtClean="0">
                <a:solidFill>
                  <a:schemeClr val="tx1"/>
                </a:solidFill>
                <a:effectLst/>
                <a:latin typeface="+mn-lt"/>
                <a:ea typeface="+mn-ea"/>
                <a:cs typeface="+mn-cs"/>
              </a:rPr>
              <a:t>Pietro, K. (2012). Synopsis of the Everglades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Treatment Areas, Water Year 1996–2012. South Florida Water Management District.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Retrieved Dec, 2016 from: </a:t>
            </a:r>
          </a:p>
          <a:p>
            <a:r>
              <a:rPr lang="en-US" baseline="0" dirty="0" smtClean="0"/>
              <a:t>http://</a:t>
            </a:r>
            <a:r>
              <a:rPr lang="en-US" baseline="0" dirty="0" err="1" smtClean="0"/>
              <a:t>www.wwwalker.net</a:t>
            </a:r>
            <a:r>
              <a:rPr lang="en-US" baseline="0" dirty="0" smtClean="0"/>
              <a:t>/ever/</a:t>
            </a:r>
            <a:r>
              <a:rPr lang="en-US" baseline="0" dirty="0" err="1" smtClean="0"/>
              <a:t>stas</a:t>
            </a:r>
            <a:r>
              <a:rPr lang="en-US" baseline="0" dirty="0" smtClean="0"/>
              <a:t>/pdfs/references/STA_Synopsis_1996-2012_ASB-WQTT-12-001.pdf</a:t>
            </a:r>
            <a:endParaRPr lang="en-US" dirty="0"/>
          </a:p>
        </p:txBody>
      </p:sp>
    </p:spTree>
    <p:extLst>
      <p:ext uri="{BB962C8B-B14F-4D97-AF65-F5344CB8AC3E}">
        <p14:creationId xmlns:p14="http://schemas.microsoft.com/office/powerpoint/2010/main" val="1914535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flow of water for</a:t>
            </a:r>
            <a:r>
              <a:rPr lang="en-US" baseline="0" dirty="0" smtClean="0"/>
              <a:t> STA-2. </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ater enters the cell from the Hillsboro canal at the north end, at G333 and flows south through the vegetation until it is pumped out of the cell at G334 at the southern end.  This cell</a:t>
            </a:r>
            <a:r>
              <a:rPr lang="en-US" sz="1200" kern="1200" baseline="0" dirty="0" smtClean="0">
                <a:solidFill>
                  <a:schemeClr val="tx1"/>
                </a:solidFill>
                <a:effectLst/>
                <a:latin typeface="+mn-lt"/>
                <a:ea typeface="+mn-ea"/>
                <a:cs typeface="+mn-cs"/>
              </a:rPr>
              <a:t> is just over 3 miles in length. If water through these cells are averaging ~1/2 mile per day, then the water coming in at the top would exit ~ one week later.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a:t>
            </a:r>
            <a:r>
              <a:rPr lang="en-US" sz="1200" kern="1200" dirty="0" smtClean="0">
                <a:solidFill>
                  <a:schemeClr val="tx1"/>
                </a:solidFill>
                <a:effectLst/>
                <a:latin typeface="+mn-lt"/>
                <a:ea typeface="+mn-ea"/>
                <a:cs typeface="+mn-cs"/>
              </a:rPr>
              <a:t>Pietro, K. (2012). Synopsis of the Everglades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Treatment Areas, Water Year 1996–2012. South Florida Water Management District.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Retrieved Dec, 2016 from: </a:t>
            </a:r>
          </a:p>
          <a:p>
            <a:r>
              <a:rPr lang="en-US" baseline="0" dirty="0" smtClean="0"/>
              <a:t>http://</a:t>
            </a:r>
            <a:r>
              <a:rPr lang="en-US" baseline="0" dirty="0" err="1" smtClean="0"/>
              <a:t>www.wwwalker.net</a:t>
            </a:r>
            <a:r>
              <a:rPr lang="en-US" baseline="0" dirty="0" smtClean="0"/>
              <a:t>/ever/</a:t>
            </a:r>
            <a:r>
              <a:rPr lang="en-US" baseline="0" dirty="0" err="1" smtClean="0"/>
              <a:t>stas</a:t>
            </a:r>
            <a:r>
              <a:rPr lang="en-US" baseline="0" dirty="0" smtClean="0"/>
              <a:t>/pdfs/references/STA_Synopsis_1996-2012_ASB-WQTT-12-001.pdf</a:t>
            </a:r>
            <a:endParaRPr lang="en-US" dirty="0" smtClean="0"/>
          </a:p>
          <a:p>
            <a:endParaRPr lang="en-US" dirty="0"/>
          </a:p>
        </p:txBody>
      </p:sp>
    </p:spTree>
    <p:extLst>
      <p:ext uri="{BB962C8B-B14F-4D97-AF65-F5344CB8AC3E}">
        <p14:creationId xmlns:p14="http://schemas.microsoft.com/office/powerpoint/2010/main" val="900566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EvergladesFoundation,2016.WaterFlow.InternalProduction.Palmetto Bay FL</a:t>
            </a:r>
            <a:endParaRPr lang="en-US" dirty="0" smtClean="0"/>
          </a:p>
          <a:p>
            <a:endParaRPr lang="en-US" dirty="0" smtClean="0"/>
          </a:p>
          <a:p>
            <a:pPr eaLnBrk="1" hangingPunct="1">
              <a:spcBef>
                <a:spcPct val="0"/>
              </a:spcBef>
            </a:pPr>
            <a:endParaRPr lang="en-US" dirty="0">
              <a:latin typeface="Calibri" charset="0"/>
              <a:ea typeface="MS PGothic" charset="0"/>
            </a:endParaRPr>
          </a:p>
        </p:txBody>
      </p:sp>
    </p:spTree>
    <p:extLst>
      <p:ext uri="{BB962C8B-B14F-4D97-AF65-F5344CB8AC3E}">
        <p14:creationId xmlns:p14="http://schemas.microsoft.com/office/powerpoint/2010/main" val="880701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EvergladesFoundation,2016.WaterFlow.InternalProduction.Palmetto Bay FL</a:t>
            </a:r>
            <a:endParaRPr lang="en-US" dirty="0" smtClean="0"/>
          </a:p>
          <a:p>
            <a:endParaRPr lang="en-US" dirty="0"/>
          </a:p>
        </p:txBody>
      </p:sp>
    </p:spTree>
    <p:extLst>
      <p:ext uri="{BB962C8B-B14F-4D97-AF65-F5344CB8AC3E}">
        <p14:creationId xmlns:p14="http://schemas.microsoft.com/office/powerpoint/2010/main" val="1698331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EvergladesFoundation,2016.PhosphorusLevels.InternalProduction.Palmetto Bay FL</a:t>
            </a:r>
            <a:endParaRPr lang="en-US" dirty="0" smtClean="0"/>
          </a:p>
          <a:p>
            <a:endParaRPr lang="en-US" dirty="0"/>
          </a:p>
        </p:txBody>
      </p:sp>
    </p:spTree>
    <p:extLst>
      <p:ext uri="{BB962C8B-B14F-4D97-AF65-F5344CB8AC3E}">
        <p14:creationId xmlns:p14="http://schemas.microsoft.com/office/powerpoint/2010/main" val="586070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EvergladesFoundation,2016.WaterFlow.InternalProduction.Palmetto Bay FL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EvergladesFoundation,2016.PhosphorusLevels.InternalProduction.Palmetto Bay FL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Tree>
    <p:extLst>
      <p:ext uri="{BB962C8B-B14F-4D97-AF65-F5344CB8AC3E}">
        <p14:creationId xmlns:p14="http://schemas.microsoft.com/office/powerpoint/2010/main" val="1581753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dirty="0">
              <a:latin typeface="Calibri" charset="0"/>
              <a:ea typeface="MS PGothic" charset="0"/>
            </a:endParaRPr>
          </a:p>
        </p:txBody>
      </p:sp>
    </p:spTree>
    <p:extLst>
      <p:ext uri="{BB962C8B-B14F-4D97-AF65-F5344CB8AC3E}">
        <p14:creationId xmlns:p14="http://schemas.microsoft.com/office/powerpoint/2010/main" val="1798745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6269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Phosphorus </a:t>
            </a:r>
          </a:p>
          <a:p>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commons.wikimedia.org</a:t>
            </a:r>
            <a:r>
              <a:rPr lang="en-US" sz="1200" kern="1200" dirty="0" smtClean="0">
                <a:solidFill>
                  <a:schemeClr val="tx1"/>
                </a:solidFill>
                <a:effectLst/>
                <a:latin typeface="+mn-lt"/>
                <a:ea typeface="+mn-ea"/>
                <a:cs typeface="+mn-cs"/>
              </a:rPr>
              <a:t>/wiki/File:Electron_shell_015_Phosphorus.svg</a:t>
            </a:r>
            <a:r>
              <a:rPr lang="en-US" dirty="0" smtClean="0">
                <a:effectLst/>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smtClean="0">
                <a:solidFill>
                  <a:schemeClr val="tx1"/>
                </a:solidFill>
                <a:effectLst/>
                <a:latin typeface="+mn-lt"/>
                <a:ea typeface="+mn-ea"/>
                <a:cs typeface="+mn-cs"/>
                <a:hlinkClick r:id="rId3" tooltip="User:GregRobson"/>
              </a:rPr>
              <a:t>Greg Robson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CC BY SA 2.0</a:t>
            </a:r>
            <a:r>
              <a:rPr lang="en-US" dirty="0" smtClean="0">
                <a:effectLst/>
              </a:rPr>
              <a:t> </a:t>
            </a:r>
            <a:endParaRPr lang="en-US" dirty="0" smtClean="0"/>
          </a:p>
          <a:p>
            <a:pPr eaLnBrk="1" hangingPunct="1">
              <a:spcBef>
                <a:spcPct val="0"/>
              </a:spcBef>
            </a:pPr>
            <a:endParaRPr lang="en-US" dirty="0">
              <a:latin typeface="Calibri" charset="0"/>
              <a:ea typeface="MS PGothic" charset="0"/>
            </a:endParaRPr>
          </a:p>
        </p:txBody>
      </p:sp>
    </p:spTree>
    <p:extLst>
      <p:ext uri="{BB962C8B-B14F-4D97-AF65-F5344CB8AC3E}">
        <p14:creationId xmlns:p14="http://schemas.microsoft.com/office/powerpoint/2010/main" val="886574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dirty="0">
              <a:latin typeface="Calibri" charset="0"/>
              <a:ea typeface="MS PGothic" charset="0"/>
            </a:endParaRPr>
          </a:p>
        </p:txBody>
      </p:sp>
    </p:spTree>
    <p:extLst>
      <p:ext uri="{BB962C8B-B14F-4D97-AF65-F5344CB8AC3E}">
        <p14:creationId xmlns:p14="http://schemas.microsoft.com/office/powerpoint/2010/main" val="1116537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Mangrove Swamp Common Plants</a:t>
            </a:r>
            <a:r>
              <a:rPr lang="en-US" dirty="0" smtClean="0">
                <a:effectLst/>
              </a:rPr>
              <a:t> </a:t>
            </a:r>
          </a:p>
          <a:p>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en.wikipedia.org</a:t>
            </a:r>
            <a:r>
              <a:rPr lang="en-US" sz="1200" kern="1200" dirty="0" smtClean="0">
                <a:solidFill>
                  <a:schemeClr val="tx1"/>
                </a:solidFill>
                <a:effectLst/>
                <a:latin typeface="+mn-lt"/>
                <a:ea typeface="+mn-ea"/>
                <a:cs typeface="+mn-cs"/>
              </a:rPr>
              <a:t>/wiki/</a:t>
            </a:r>
            <a:r>
              <a:rPr lang="en-US" sz="1200" kern="1200" dirty="0" err="1" smtClean="0">
                <a:solidFill>
                  <a:schemeClr val="tx1"/>
                </a:solidFill>
                <a:effectLst/>
                <a:latin typeface="+mn-lt"/>
                <a:ea typeface="+mn-ea"/>
                <a:cs typeface="+mn-cs"/>
              </a:rPr>
              <a:t>File:FL-Mangrove-clw.jpg</a:t>
            </a:r>
            <a:r>
              <a:rPr lang="en-US" dirty="0" smtClean="0">
                <a:effectLst/>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smtClean="0">
                <a:solidFill>
                  <a:schemeClr val="tx1"/>
                </a:solidFill>
                <a:effectLst/>
                <a:latin typeface="+mn-lt"/>
                <a:ea typeface="+mn-ea"/>
                <a:cs typeface="+mn-cs"/>
                <a:hlinkClick r:id="rId3" tooltip="User:Epeterson1222 (page does not exist)"/>
              </a:rPr>
              <a:t>Epeterson1222</a:t>
            </a:r>
            <a:endParaRPr lang="en-US" sz="1200" kern="1200" dirty="0" smtClean="0">
              <a:solidFill>
                <a:schemeClr val="tx1"/>
              </a:solidFill>
              <a:effectLst/>
              <a:latin typeface="+mn-lt"/>
              <a:ea typeface="+mn-ea"/>
              <a:cs typeface="+mn-cs"/>
            </a:endParaRPr>
          </a:p>
          <a:p>
            <a:r>
              <a:rPr lang="en-US" dirty="0" smtClean="0"/>
              <a:t>Public</a:t>
            </a:r>
            <a:r>
              <a:rPr lang="en-US" baseline="0" dirty="0" smtClean="0"/>
              <a:t> Domain </a:t>
            </a:r>
            <a:endParaRPr lang="en-US" dirty="0" smtClean="0"/>
          </a:p>
          <a:p>
            <a:pPr eaLnBrk="1" hangingPunct="1">
              <a:spcBef>
                <a:spcPct val="0"/>
              </a:spcBef>
            </a:pPr>
            <a:endParaRPr lang="en-US" dirty="0">
              <a:latin typeface="Calibri" charset="0"/>
              <a:ea typeface="MS PGothic" charset="0"/>
            </a:endParaRPr>
          </a:p>
        </p:txBody>
      </p:sp>
    </p:spTree>
    <p:extLst>
      <p:ext uri="{BB962C8B-B14F-4D97-AF65-F5344CB8AC3E}">
        <p14:creationId xmlns:p14="http://schemas.microsoft.com/office/powerpoint/2010/main" val="1334039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EvergladesFoundation,2016.AlgalBloom.InternalProduction.Palmetto Bay FL</a:t>
            </a:r>
            <a:endParaRPr lang="en-US" dirty="0" smtClean="0"/>
          </a:p>
        </p:txBody>
      </p:sp>
    </p:spTree>
    <p:extLst>
      <p:ext uri="{BB962C8B-B14F-4D97-AF65-F5344CB8AC3E}">
        <p14:creationId xmlns:p14="http://schemas.microsoft.com/office/powerpoint/2010/main" val="169066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Golf</a:t>
            </a:r>
            <a:r>
              <a:rPr lang="en-US" baseline="0" dirty="0" smtClean="0"/>
              <a:t> course </a:t>
            </a:r>
          </a:p>
          <a:p>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commons.wikimedia.org</a:t>
            </a:r>
            <a:r>
              <a:rPr lang="en-US" sz="1200" kern="1200" dirty="0" smtClean="0">
                <a:solidFill>
                  <a:schemeClr val="tx1"/>
                </a:solidFill>
                <a:effectLst/>
                <a:latin typeface="+mn-lt"/>
                <a:ea typeface="+mn-ea"/>
                <a:cs typeface="+mn-cs"/>
              </a:rPr>
              <a:t>/wiki/File:DoralGolfResortNovember2010.jpg</a:t>
            </a:r>
            <a:r>
              <a:rPr lang="en-US" dirty="0" smtClean="0">
                <a:effectLst/>
              </a:rPr>
              <a:t> </a:t>
            </a:r>
          </a:p>
          <a:p>
            <a:r>
              <a:rPr lang="en-US" baseline="0" dirty="0" err="1" smtClean="0">
                <a:effectLst/>
              </a:rPr>
              <a:t>Cfmyers</a:t>
            </a:r>
            <a:endParaRPr lang="en-US" baseline="0" dirty="0" smtClean="0">
              <a:effectLst/>
            </a:endParaRPr>
          </a:p>
          <a:p>
            <a:r>
              <a:rPr lang="en-US" baseline="0" dirty="0" smtClean="0">
                <a:effectLst/>
              </a:rPr>
              <a:t>Public Domain</a:t>
            </a:r>
            <a:endParaRPr lang="en-US" baseline="0" dirty="0" smtClean="0"/>
          </a:p>
          <a:p>
            <a:endParaRPr lang="en-US" baseline="0" dirty="0" smtClean="0"/>
          </a:p>
          <a:p>
            <a:r>
              <a:rPr lang="en-US" baseline="0" dirty="0" smtClean="0"/>
              <a:t>Cows</a:t>
            </a:r>
          </a:p>
          <a:p>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commons.wikimedia.org</a:t>
            </a:r>
            <a:r>
              <a:rPr lang="en-US" sz="1200" kern="1200" dirty="0" smtClean="0">
                <a:solidFill>
                  <a:schemeClr val="tx1"/>
                </a:solidFill>
                <a:effectLst/>
                <a:latin typeface="+mn-lt"/>
                <a:ea typeface="+mn-ea"/>
                <a:cs typeface="+mn-cs"/>
              </a:rPr>
              <a:t>/wiki/File:Cows_on_Me%C5%BEakla.jpg</a:t>
            </a:r>
            <a:r>
              <a:rPr lang="en-US" dirty="0" smtClean="0">
                <a:effectLst/>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smtClean="0">
                <a:solidFill>
                  <a:schemeClr val="tx1"/>
                </a:solidFill>
                <a:effectLst/>
                <a:latin typeface="+mn-lt"/>
                <a:ea typeface="+mn-ea"/>
                <a:cs typeface="+mn-cs"/>
                <a:hlinkClick r:id="rId3" tooltip="User:Mihael Simonič"/>
              </a:rPr>
              <a:t>Mihael Simonič</a:t>
            </a:r>
            <a:endParaRPr lang="en-US" dirty="0" smtClean="0">
              <a:effectLst/>
            </a:endParaRPr>
          </a:p>
          <a:p>
            <a:r>
              <a:rPr lang="en-US" baseline="0" dirty="0" smtClean="0">
                <a:effectLst/>
              </a:rPr>
              <a:t>CC BY 3.0</a:t>
            </a:r>
            <a:endParaRPr lang="en-US" baseline="0" dirty="0" smtClean="0"/>
          </a:p>
          <a:p>
            <a:endParaRPr lang="en-US" baseline="0" dirty="0" smtClean="0"/>
          </a:p>
          <a:p>
            <a:r>
              <a:rPr lang="en-US" baseline="0" dirty="0" smtClean="0"/>
              <a:t>Row Crops</a:t>
            </a:r>
          </a:p>
          <a:p>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commons.wikimedia.org</a:t>
            </a:r>
            <a:r>
              <a:rPr lang="en-US" sz="1200" kern="1200" dirty="0" smtClean="0">
                <a:solidFill>
                  <a:schemeClr val="tx1"/>
                </a:solidFill>
                <a:effectLst/>
                <a:latin typeface="+mn-lt"/>
                <a:ea typeface="+mn-ea"/>
                <a:cs typeface="+mn-cs"/>
              </a:rPr>
              <a:t>/wiki/File:Mixed_Crops_row_by_row_-_</a:t>
            </a:r>
            <a:r>
              <a:rPr lang="en-US" sz="1200" kern="1200" dirty="0" err="1" smtClean="0">
                <a:solidFill>
                  <a:schemeClr val="tx1"/>
                </a:solidFill>
                <a:effectLst/>
                <a:latin typeface="+mn-lt"/>
                <a:ea typeface="+mn-ea"/>
                <a:cs typeface="+mn-cs"/>
              </a:rPr>
              <a:t>panoramio.jpg</a:t>
            </a:r>
            <a:r>
              <a:rPr lang="en-US" dirty="0" smtClean="0">
                <a:effectLst/>
              </a:rPr>
              <a:t> </a:t>
            </a:r>
            <a:endParaRPr lang="en-US" baseline="0" dirty="0" smtClean="0"/>
          </a:p>
          <a:p>
            <a:r>
              <a:rPr lang="en-US" sz="1200" b="0" i="0" u="sng" kern="1200" dirty="0" smtClean="0">
                <a:solidFill>
                  <a:schemeClr val="tx1"/>
                </a:solidFill>
                <a:effectLst/>
                <a:latin typeface="+mn-lt"/>
                <a:ea typeface="+mn-ea"/>
                <a:cs typeface="+mn-cs"/>
                <a:hlinkClick r:id="rId4"/>
              </a:rPr>
              <a:t>Art Anderson</a:t>
            </a:r>
            <a:endParaRPr lang="en-US" sz="1200" b="0" i="0" u="sng" kern="1200" dirty="0" smtClean="0">
              <a:solidFill>
                <a:schemeClr val="tx1"/>
              </a:solidFill>
              <a:effectLst/>
              <a:latin typeface="+mn-lt"/>
              <a:ea typeface="+mn-ea"/>
              <a:cs typeface="+mn-cs"/>
            </a:endParaRPr>
          </a:p>
          <a:p>
            <a:r>
              <a:rPr lang="en-US" sz="1200" b="0" i="0" u="sng" kern="1200" dirty="0" smtClean="0">
                <a:solidFill>
                  <a:schemeClr val="tx1"/>
                </a:solidFill>
                <a:effectLst/>
                <a:latin typeface="+mn-lt"/>
                <a:ea typeface="+mn-ea"/>
                <a:cs typeface="+mn-cs"/>
              </a:rPr>
              <a:t>CC</a:t>
            </a:r>
            <a:r>
              <a:rPr lang="en-US" sz="1200" b="0" i="0" u="sng" kern="1200" baseline="0" dirty="0" smtClean="0">
                <a:solidFill>
                  <a:schemeClr val="tx1"/>
                </a:solidFill>
                <a:effectLst/>
                <a:latin typeface="+mn-lt"/>
                <a:ea typeface="+mn-ea"/>
                <a:cs typeface="+mn-cs"/>
              </a:rPr>
              <a:t> BY SA 3.0</a:t>
            </a:r>
            <a:endParaRPr lang="en-US" dirty="0"/>
          </a:p>
        </p:txBody>
      </p:sp>
    </p:spTree>
    <p:extLst>
      <p:ext uri="{BB962C8B-B14F-4D97-AF65-F5344CB8AC3E}">
        <p14:creationId xmlns:p14="http://schemas.microsoft.com/office/powerpoint/2010/main" val="1414885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3934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 </a:t>
            </a:r>
          </a:p>
          <a:p>
            <a:r>
              <a:rPr lang="en-US" dirty="0" smtClean="0"/>
              <a:t>https://</a:t>
            </a:r>
            <a:r>
              <a:rPr lang="en-US" dirty="0" err="1" smtClean="0"/>
              <a:t>www.sfwmd.gov</a:t>
            </a:r>
            <a:r>
              <a:rPr lang="en-US" dirty="0" smtClean="0"/>
              <a:t>/our-work/</a:t>
            </a:r>
            <a:r>
              <a:rPr lang="en-US" dirty="0" err="1" smtClean="0"/>
              <a:t>wq-stas</a:t>
            </a:r>
            <a:endParaRPr lang="en-US" dirty="0" smtClean="0"/>
          </a:p>
          <a:p>
            <a:r>
              <a:rPr lang="en-US" dirty="0" smtClean="0"/>
              <a:t>South Florida Water Management District </a:t>
            </a:r>
          </a:p>
          <a:p>
            <a:r>
              <a:rPr lang="en-US" dirty="0" smtClean="0"/>
              <a:t>Public Domain</a:t>
            </a:r>
            <a:endParaRPr lang="en-US" dirty="0"/>
          </a:p>
        </p:txBody>
      </p:sp>
    </p:spTree>
    <p:extLst>
      <p:ext uri="{BB962C8B-B14F-4D97-AF65-F5344CB8AC3E}">
        <p14:creationId xmlns:p14="http://schemas.microsoft.com/office/powerpoint/2010/main" val="1606353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831D9C-0CF4-4DA7-84F9-9B0631BCA4F9}" type="datetime1">
              <a:rPr lang="en-US" smtClean="0"/>
              <a:pPr/>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657761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11FFC3-65A6-4D01-8FF5-046AB30CCEB2}" type="datetime1">
              <a:rPr lang="en-US" smtClean="0"/>
              <a:pPr/>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1626069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A62C48-9199-48AA-85FE-0237D3398036}" type="datetime1">
              <a:rPr lang="en-US" smtClean="0"/>
              <a:pPr/>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2346298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6858000"/>
          </a:xfrm>
          <a:prstGeom prst="rect">
            <a:avLst/>
          </a:prstGeom>
        </p:spPr>
      </p:pic>
      <p:pic>
        <p:nvPicPr>
          <p:cNvPr id="7" name="Picture 6"/>
          <p:cNvPicPr>
            <a:picLocks noChangeAspect="1"/>
          </p:cNvPicPr>
          <p:nvPr userDrawn="1"/>
        </p:nvPicPr>
        <p:blipFill>
          <a:blip r:embed="rId3"/>
          <a:stretch>
            <a:fillRect/>
          </a:stretch>
        </p:blipFill>
        <p:spPr>
          <a:xfrm>
            <a:off x="172720" y="153767"/>
            <a:ext cx="8818880" cy="6550466"/>
          </a:xfrm>
          <a:prstGeom prst="rect">
            <a:avLst/>
          </a:prstGeom>
        </p:spPr>
      </p:pic>
      <p:sp>
        <p:nvSpPr>
          <p:cNvPr id="10" name="Picture Placeholder 2"/>
          <p:cNvSpPr>
            <a:spLocks noGrp="1" noChangeAspect="1"/>
          </p:cNvSpPr>
          <p:nvPr>
            <p:ph type="pic" idx="1"/>
          </p:nvPr>
        </p:nvSpPr>
        <p:spPr>
          <a:xfrm>
            <a:off x="481965" y="1796891"/>
            <a:ext cx="4064000" cy="4522629"/>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3" name="Title 1"/>
          <p:cNvSpPr>
            <a:spLocks noGrp="1"/>
          </p:cNvSpPr>
          <p:nvPr>
            <p:ph type="title"/>
          </p:nvPr>
        </p:nvSpPr>
        <p:spPr>
          <a:xfrm>
            <a:off x="481965" y="481919"/>
            <a:ext cx="6686550" cy="802909"/>
          </a:xfrm>
          <a:prstGeom prst="rect">
            <a:avLst/>
          </a:prstGeom>
        </p:spPr>
        <p:txBody>
          <a:bodyPr/>
          <a:lstStyle>
            <a:lvl1pPr algn="l">
              <a:defRPr sz="4000" b="0">
                <a:solidFill>
                  <a:schemeClr val="accent6">
                    <a:lumMod val="75000"/>
                  </a:schemeClr>
                </a:solidFill>
                <a:latin typeface="HelveticaNeue" charset="0"/>
                <a:ea typeface="HelveticaNeue" charset="0"/>
                <a:cs typeface="HelveticaNeue" charset="0"/>
              </a:defRPr>
            </a:lvl1pPr>
          </a:lstStyle>
          <a:p>
            <a:r>
              <a:rPr lang="en-US" dirty="0" smtClean="0"/>
              <a:t>Click to edit Master</a:t>
            </a:r>
            <a:endParaRPr lang="en-US" dirty="0"/>
          </a:p>
        </p:txBody>
      </p:sp>
      <p:pic>
        <p:nvPicPr>
          <p:cNvPr id="14" name="Picture 13"/>
          <p:cNvPicPr>
            <a:picLocks noChangeAspect="1"/>
          </p:cNvPicPr>
          <p:nvPr userDrawn="1"/>
        </p:nvPicPr>
        <p:blipFill>
          <a:blip r:embed="rId4"/>
          <a:stretch>
            <a:fillRect/>
          </a:stretch>
        </p:blipFill>
        <p:spPr>
          <a:xfrm>
            <a:off x="279400" y="1211741"/>
            <a:ext cx="8712200" cy="533812"/>
          </a:xfrm>
          <a:prstGeom prst="rect">
            <a:avLst/>
          </a:prstGeom>
        </p:spPr>
      </p:pic>
      <p:pic>
        <p:nvPicPr>
          <p:cNvPr id="15" name="Picture 14"/>
          <p:cNvPicPr>
            <a:picLocks noChangeAspect="1"/>
          </p:cNvPicPr>
          <p:nvPr userDrawn="1"/>
        </p:nvPicPr>
        <p:blipFill>
          <a:blip r:embed="rId5"/>
          <a:stretch>
            <a:fillRect/>
          </a:stretch>
        </p:blipFill>
        <p:spPr>
          <a:xfrm>
            <a:off x="7477760" y="369381"/>
            <a:ext cx="1114403" cy="679514"/>
          </a:xfrm>
          <a:prstGeom prst="rect">
            <a:avLst/>
          </a:prstGeom>
        </p:spPr>
      </p:pic>
    </p:spTree>
    <p:extLst>
      <p:ext uri="{BB962C8B-B14F-4D97-AF65-F5344CB8AC3E}">
        <p14:creationId xmlns:p14="http://schemas.microsoft.com/office/powerpoint/2010/main" val="396856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82880" y="1507378"/>
            <a:ext cx="6106932" cy="4062551"/>
          </a:xfrm>
          <a:prstGeom prst="rect">
            <a:avLst/>
          </a:prstGeom>
        </p:spPr>
      </p:pic>
      <p:pic>
        <p:nvPicPr>
          <p:cNvPr id="12" name="Picture 11"/>
          <p:cNvPicPr>
            <a:picLocks noChangeAspect="1"/>
          </p:cNvPicPr>
          <p:nvPr userDrawn="1"/>
        </p:nvPicPr>
        <p:blipFill>
          <a:blip r:embed="rId2"/>
          <a:stretch>
            <a:fillRect/>
          </a:stretch>
        </p:blipFill>
        <p:spPr>
          <a:xfrm>
            <a:off x="3826510" y="1826144"/>
            <a:ext cx="5148580" cy="3425021"/>
          </a:xfrm>
          <a:prstGeom prst="rect">
            <a:avLst/>
          </a:prstGeom>
        </p:spPr>
      </p:pic>
      <p:pic>
        <p:nvPicPr>
          <p:cNvPr id="13" name="Picture 12"/>
          <p:cNvPicPr>
            <a:picLocks noChangeAspect="1"/>
          </p:cNvPicPr>
          <p:nvPr userDrawn="1"/>
        </p:nvPicPr>
        <p:blipFill>
          <a:blip r:embed="rId3"/>
          <a:stretch>
            <a:fillRect/>
          </a:stretch>
        </p:blipFill>
        <p:spPr>
          <a:xfrm>
            <a:off x="0" y="4252094"/>
            <a:ext cx="9144000" cy="2605906"/>
          </a:xfrm>
          <a:prstGeom prst="rect">
            <a:avLst/>
          </a:prstGeom>
        </p:spPr>
      </p:pic>
      <p:pic>
        <p:nvPicPr>
          <p:cNvPr id="15" name="Picture 14"/>
          <p:cNvPicPr>
            <a:picLocks noChangeAspect="1"/>
          </p:cNvPicPr>
          <p:nvPr userDrawn="1"/>
        </p:nvPicPr>
        <p:blipFill>
          <a:blip r:embed="rId4"/>
          <a:stretch>
            <a:fillRect/>
          </a:stretch>
        </p:blipFill>
        <p:spPr>
          <a:xfrm>
            <a:off x="0" y="4118080"/>
            <a:ext cx="9225280" cy="687036"/>
          </a:xfrm>
          <a:prstGeom prst="rect">
            <a:avLst/>
          </a:prstGeom>
        </p:spPr>
      </p:pic>
      <p:pic>
        <p:nvPicPr>
          <p:cNvPr id="16" name="Picture 15"/>
          <p:cNvPicPr>
            <a:picLocks noChangeAspect="1"/>
          </p:cNvPicPr>
          <p:nvPr userDrawn="1"/>
        </p:nvPicPr>
        <p:blipFill>
          <a:blip r:embed="rId5"/>
          <a:stretch>
            <a:fillRect/>
          </a:stretch>
        </p:blipFill>
        <p:spPr>
          <a:xfrm>
            <a:off x="5866743" y="145717"/>
            <a:ext cx="2755900" cy="1680427"/>
          </a:xfrm>
          <a:prstGeom prst="rect">
            <a:avLst/>
          </a:prstGeom>
        </p:spPr>
      </p:pic>
    </p:spTree>
    <p:extLst>
      <p:ext uri="{BB962C8B-B14F-4D97-AF65-F5344CB8AC3E}">
        <p14:creationId xmlns:p14="http://schemas.microsoft.com/office/powerpoint/2010/main" val="1665247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93594" y="1379338"/>
            <a:ext cx="6106932" cy="4062551"/>
          </a:xfrm>
          <a:prstGeom prst="rect">
            <a:avLst/>
          </a:prstGeom>
        </p:spPr>
      </p:pic>
      <p:pic>
        <p:nvPicPr>
          <p:cNvPr id="12" name="Picture 11"/>
          <p:cNvPicPr>
            <a:picLocks noChangeAspect="1"/>
          </p:cNvPicPr>
          <p:nvPr userDrawn="1"/>
        </p:nvPicPr>
        <p:blipFill>
          <a:blip r:embed="rId2"/>
          <a:stretch>
            <a:fillRect/>
          </a:stretch>
        </p:blipFill>
        <p:spPr>
          <a:xfrm>
            <a:off x="3915796" y="1698104"/>
            <a:ext cx="5148580" cy="3425021"/>
          </a:xfrm>
          <a:prstGeom prst="rect">
            <a:avLst/>
          </a:prstGeom>
        </p:spPr>
      </p:pic>
      <p:pic>
        <p:nvPicPr>
          <p:cNvPr id="13" name="Picture 12"/>
          <p:cNvPicPr>
            <a:picLocks noChangeAspect="1"/>
          </p:cNvPicPr>
          <p:nvPr userDrawn="1"/>
        </p:nvPicPr>
        <p:blipFill>
          <a:blip r:embed="rId3"/>
          <a:stretch>
            <a:fillRect/>
          </a:stretch>
        </p:blipFill>
        <p:spPr>
          <a:xfrm>
            <a:off x="0" y="3410613"/>
            <a:ext cx="9144000" cy="3462681"/>
          </a:xfrm>
          <a:prstGeom prst="rect">
            <a:avLst/>
          </a:prstGeom>
        </p:spPr>
      </p:pic>
      <p:pic>
        <p:nvPicPr>
          <p:cNvPr id="15" name="Picture 14"/>
          <p:cNvPicPr>
            <a:picLocks noChangeAspect="1"/>
          </p:cNvPicPr>
          <p:nvPr userDrawn="1"/>
        </p:nvPicPr>
        <p:blipFill>
          <a:blip r:embed="rId4"/>
          <a:stretch>
            <a:fillRect/>
          </a:stretch>
        </p:blipFill>
        <p:spPr>
          <a:xfrm>
            <a:off x="0" y="3276600"/>
            <a:ext cx="9225280" cy="687036"/>
          </a:xfrm>
          <a:prstGeom prst="rect">
            <a:avLst/>
          </a:prstGeom>
        </p:spPr>
      </p:pic>
      <p:pic>
        <p:nvPicPr>
          <p:cNvPr id="16" name="Picture 15"/>
          <p:cNvPicPr>
            <a:picLocks noChangeAspect="1"/>
          </p:cNvPicPr>
          <p:nvPr userDrawn="1"/>
        </p:nvPicPr>
        <p:blipFill>
          <a:blip r:embed="rId5"/>
          <a:stretch>
            <a:fillRect/>
          </a:stretch>
        </p:blipFill>
        <p:spPr>
          <a:xfrm>
            <a:off x="3194050" y="17677"/>
            <a:ext cx="2755900" cy="168042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E3FBA0-4C03-403A-BC74-E24D5ABA02DC}" type="datetime1">
              <a:rPr lang="en-US" smtClean="0"/>
              <a:pPr/>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3440295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09FA0D-0C2A-4067-BEB1-CF110DA900EC}" type="datetime1">
              <a:rPr lang="en-US" smtClean="0"/>
              <a:pPr/>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603442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61C7EF-CE1F-4635-A65D-EA15F68785B2}" type="datetime1">
              <a:rPr lang="en-US" smtClean="0"/>
              <a:pPr/>
              <a:t>9/19/2017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287304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28CB8B-023C-4CE8-B727-F1D743CA8FF1}" type="datetime1">
              <a:rPr lang="en-US" smtClean="0"/>
              <a:pPr/>
              <a:t>9/19/2017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1679990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CD5B53-ABCD-4CC3-B125-342A75A9BC97}" type="datetime1">
              <a:rPr lang="en-US" smtClean="0"/>
              <a:pPr/>
              <a:t>9/19/2017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389957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DE838E-74C0-4563-8958-4AD8333A932D}" type="datetime1">
              <a:rPr lang="en-US" smtClean="0"/>
              <a:pPr/>
              <a:t>9/19/2017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161097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0ED0A8-348A-471A-A31F-662FBCBFD717}" type="datetime1">
              <a:rPr lang="en-US" smtClean="0"/>
              <a:pPr/>
              <a:t>9/19/2017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3713705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9B823C-57AD-410A-8408-2B54F2005B5E}" type="datetime1">
              <a:rPr lang="en-US" smtClean="0"/>
              <a:pPr/>
              <a:t>9/19/2017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899222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1F713B-E67A-4BD4-9426-5A27C9F30EC0}" type="datetime1">
              <a:rPr lang="en-US" smtClean="0"/>
              <a:pPr/>
              <a:t>9/19/2017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D4D6D-E81F-4ABB-B999-69FEE1D8A7C5}" type="slidenum">
              <a:rPr lang="en-US" smtClean="0"/>
              <a:pPr/>
              <a:t>‹#›</a:t>
            </a:fld>
            <a:endParaRPr lang="en-US"/>
          </a:p>
        </p:txBody>
      </p:sp>
    </p:spTree>
    <p:extLst>
      <p:ext uri="{BB962C8B-B14F-4D97-AF65-F5344CB8AC3E}">
        <p14:creationId xmlns:p14="http://schemas.microsoft.com/office/powerpoint/2010/main" val="457862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FeUHSRzUYcE"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4957" y="5037179"/>
            <a:ext cx="7993243" cy="1592221"/>
          </a:xfrm>
          <a:prstGeom prst="rect">
            <a:avLst/>
          </a:prstGeom>
        </p:spPr>
        <p:txBody>
          <a:bodyPr/>
          <a:lstStyle>
            <a:lvl1pPr algn="ctr" defTabSz="914400" rtl="0" eaLnBrk="1" latinLnBrk="0" hangingPunct="1">
              <a:lnSpc>
                <a:spcPct val="90000"/>
              </a:lnSpc>
              <a:spcBef>
                <a:spcPct val="0"/>
              </a:spcBef>
              <a:buNone/>
              <a:defRPr sz="4400" b="0" kern="1200">
                <a:solidFill>
                  <a:schemeClr val="accent6">
                    <a:lumMod val="75000"/>
                  </a:schemeClr>
                </a:solidFill>
                <a:latin typeface="HelveticaNeue" charset="0"/>
                <a:ea typeface="HelveticaNeue" charset="0"/>
                <a:cs typeface="HelveticaNeue" charset="0"/>
              </a:defRPr>
            </a:lvl1pPr>
          </a:lstStyle>
          <a:p>
            <a:r>
              <a:rPr lang="en-US" dirty="0" err="1">
                <a:latin typeface="Helvetica" charset="0"/>
                <a:ea typeface="Helvetica" charset="0"/>
                <a:cs typeface="Helvetica" charset="0"/>
              </a:rPr>
              <a:t>Stormwater</a:t>
            </a:r>
            <a:r>
              <a:rPr lang="en-US" dirty="0">
                <a:latin typeface="Helvetica" charset="0"/>
                <a:ea typeface="Helvetica" charset="0"/>
                <a:cs typeface="Helvetica" charset="0"/>
              </a:rPr>
              <a:t> Treatment </a:t>
            </a:r>
            <a:r>
              <a:rPr lang="en-US" dirty="0" smtClean="0">
                <a:latin typeface="Helvetica" charset="0"/>
                <a:ea typeface="Helvetica" charset="0"/>
                <a:cs typeface="Helvetica" charset="0"/>
              </a:rPr>
              <a:t>Areas</a:t>
            </a:r>
          </a:p>
          <a:p>
            <a:r>
              <a:rPr lang="en-US" sz="2400" dirty="0"/>
              <a:t>Managing Phosphorous in the Everglades</a:t>
            </a:r>
          </a:p>
          <a:p>
            <a:endParaRPr lang="en-US" dirty="0">
              <a:latin typeface="Helvetica Neue" charset="0"/>
              <a:ea typeface="Helvetica Neue" charset="0"/>
              <a:cs typeface="Helvetica Neue" charset="0"/>
            </a:endParaRPr>
          </a:p>
        </p:txBody>
      </p:sp>
      <p:sp>
        <p:nvSpPr>
          <p:cNvPr id="4" name="Title 1"/>
          <p:cNvSpPr txBox="1">
            <a:spLocks/>
          </p:cNvSpPr>
          <p:nvPr/>
        </p:nvSpPr>
        <p:spPr>
          <a:xfrm>
            <a:off x="1828800" y="4160980"/>
            <a:ext cx="5725963" cy="563420"/>
          </a:xfrm>
          <a:prstGeom prst="rect">
            <a:avLst/>
          </a:prstGeom>
        </p:spPr>
        <p:txBody>
          <a:bodyPr/>
          <a:lstStyle>
            <a:lvl1pPr algn="ctr" defTabSz="914400" rtl="0" eaLnBrk="1" latinLnBrk="0" hangingPunct="1">
              <a:lnSpc>
                <a:spcPct val="90000"/>
              </a:lnSpc>
              <a:spcBef>
                <a:spcPct val="0"/>
              </a:spcBef>
              <a:buNone/>
              <a:defRPr sz="4400" b="0" kern="1200">
                <a:solidFill>
                  <a:schemeClr val="accent6">
                    <a:lumMod val="75000"/>
                  </a:schemeClr>
                </a:solidFill>
                <a:latin typeface="HelveticaNeue" charset="0"/>
                <a:ea typeface="HelveticaNeue" charset="0"/>
                <a:cs typeface="HelveticaNeue" charset="0"/>
              </a:defRPr>
            </a:lvl1pPr>
          </a:lstStyle>
          <a:p>
            <a:r>
              <a:rPr lang="en-US" sz="2800" dirty="0" smtClean="0">
                <a:solidFill>
                  <a:schemeClr val="bg1"/>
                </a:solidFill>
              </a:rPr>
              <a:t>A Question of Quality– </a:t>
            </a:r>
            <a:r>
              <a:rPr lang="en-US" sz="2800" smtClean="0">
                <a:solidFill>
                  <a:schemeClr val="bg1"/>
                </a:solidFill>
              </a:rPr>
              <a:t>Lesson </a:t>
            </a:r>
            <a:r>
              <a:rPr lang="en-US" sz="2800" smtClean="0">
                <a:solidFill>
                  <a:schemeClr val="bg1"/>
                </a:solidFill>
              </a:rPr>
              <a:t>2</a:t>
            </a:r>
            <a:endParaRPr lang="en-US" sz="2800" dirty="0">
              <a:solidFill>
                <a:schemeClr val="bg1"/>
              </a:solidFill>
            </a:endParaRPr>
          </a:p>
        </p:txBody>
      </p:sp>
      <p:pic>
        <p:nvPicPr>
          <p:cNvPr id="6" name="Picture 5"/>
          <p:cNvPicPr>
            <a:picLocks noChangeAspect="1"/>
          </p:cNvPicPr>
          <p:nvPr/>
        </p:nvPicPr>
        <p:blipFill>
          <a:blip r:embed="rId3"/>
          <a:stretch>
            <a:fillRect/>
          </a:stretch>
        </p:blipFill>
        <p:spPr>
          <a:xfrm>
            <a:off x="609600" y="920091"/>
            <a:ext cx="3008719" cy="3815936"/>
          </a:xfrm>
          <a:prstGeom prst="rect">
            <a:avLst/>
          </a:prstGeom>
        </p:spPr>
      </p:pic>
    </p:spTree>
    <p:extLst>
      <p:ext uri="{BB962C8B-B14F-4D97-AF65-F5344CB8AC3E}">
        <p14:creationId xmlns:p14="http://schemas.microsoft.com/office/powerpoint/2010/main" val="18162314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33400" y="1905000"/>
            <a:ext cx="8153400" cy="388620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pPr marL="342900" indent="-342900">
              <a:spcAft>
                <a:spcPts val="600"/>
              </a:spcAft>
              <a:buFont typeface="Arial" charset="0"/>
              <a:buChar char="•"/>
            </a:pPr>
            <a:r>
              <a:rPr lang="en-US" sz="2400" dirty="0" err="1">
                <a:solidFill>
                  <a:schemeClr val="tx1">
                    <a:lumMod val="50000"/>
                    <a:lumOff val="50000"/>
                  </a:schemeClr>
                </a:solidFill>
                <a:latin typeface="Helvetica" charset="0"/>
                <a:ea typeface="Helvetica" charset="0"/>
                <a:cs typeface="Helvetica" charset="0"/>
              </a:rPr>
              <a:t>Stormwater</a:t>
            </a:r>
            <a:r>
              <a:rPr lang="en-US" sz="2400" dirty="0">
                <a:solidFill>
                  <a:schemeClr val="tx1">
                    <a:lumMod val="50000"/>
                    <a:lumOff val="50000"/>
                  </a:schemeClr>
                </a:solidFill>
                <a:latin typeface="Helvetica" charset="0"/>
                <a:ea typeface="Helvetica" charset="0"/>
                <a:cs typeface="Helvetica" charset="0"/>
              </a:rPr>
              <a:t> Treatment Areas have a specialized cleansing </a:t>
            </a:r>
            <a:r>
              <a:rPr lang="en-US" sz="2400" dirty="0" smtClean="0">
                <a:solidFill>
                  <a:schemeClr val="tx1">
                    <a:lumMod val="50000"/>
                    <a:lumOff val="50000"/>
                  </a:schemeClr>
                </a:solidFill>
                <a:latin typeface="Helvetica" charset="0"/>
                <a:ea typeface="Helvetica" charset="0"/>
                <a:cs typeface="Helvetica" charset="0"/>
              </a:rPr>
              <a:t>function</a:t>
            </a:r>
            <a:endParaRPr lang="en-US" sz="2400" dirty="0">
              <a:solidFill>
                <a:schemeClr val="tx1">
                  <a:lumMod val="50000"/>
                  <a:lumOff val="50000"/>
                </a:schemeClr>
              </a:solidFill>
              <a:latin typeface="Helvetica" charset="0"/>
              <a:ea typeface="Helvetica" charset="0"/>
              <a:cs typeface="Helvetica" charset="0"/>
            </a:endParaRPr>
          </a:p>
          <a:p>
            <a:pPr marL="342900" indent="-342900">
              <a:spcAft>
                <a:spcPts val="600"/>
              </a:spcAft>
              <a:buFont typeface="Arial" charset="0"/>
              <a:buChar char="•"/>
            </a:pPr>
            <a:r>
              <a:rPr lang="en-US" sz="2400" dirty="0">
                <a:solidFill>
                  <a:schemeClr val="tx1">
                    <a:lumMod val="50000"/>
                    <a:lumOff val="50000"/>
                  </a:schemeClr>
                </a:solidFill>
                <a:latin typeface="Helvetica" charset="0"/>
                <a:ea typeface="Helvetica" charset="0"/>
                <a:cs typeface="Helvetica" charset="0"/>
              </a:rPr>
              <a:t>Wetland plants, such as cattail, southern naiad and algae in the STA uptake phosphorus and store it in their roots, stems and </a:t>
            </a:r>
            <a:r>
              <a:rPr lang="en-US" sz="2400" dirty="0" smtClean="0">
                <a:solidFill>
                  <a:schemeClr val="tx1">
                    <a:lumMod val="50000"/>
                    <a:lumOff val="50000"/>
                  </a:schemeClr>
                </a:solidFill>
                <a:latin typeface="Helvetica" charset="0"/>
                <a:ea typeface="Helvetica" charset="0"/>
                <a:cs typeface="Helvetica" charset="0"/>
              </a:rPr>
              <a:t>leaves</a:t>
            </a:r>
            <a:endParaRPr lang="en-US" sz="2400" dirty="0">
              <a:solidFill>
                <a:schemeClr val="tx1">
                  <a:lumMod val="50000"/>
                  <a:lumOff val="50000"/>
                </a:schemeClr>
              </a:solidFill>
              <a:latin typeface="Helvetica" charset="0"/>
              <a:ea typeface="Helvetica" charset="0"/>
              <a:cs typeface="Helvetica" charset="0"/>
            </a:endParaRPr>
          </a:p>
          <a:p>
            <a:pPr marL="342900" indent="-342900">
              <a:spcAft>
                <a:spcPts val="600"/>
              </a:spcAft>
              <a:buFont typeface="Arial" charset="0"/>
              <a:buChar char="•"/>
            </a:pPr>
            <a:r>
              <a:rPr lang="en-US" sz="2400" dirty="0">
                <a:solidFill>
                  <a:schemeClr val="tx1">
                    <a:lumMod val="50000"/>
                    <a:lumOff val="50000"/>
                  </a:schemeClr>
                </a:solidFill>
                <a:latin typeface="Helvetica" charset="0"/>
                <a:ea typeface="Helvetica" charset="0"/>
                <a:cs typeface="Helvetica" charset="0"/>
              </a:rPr>
              <a:t>The water leaving the STA has significantly less phosphorus than the </a:t>
            </a:r>
            <a:r>
              <a:rPr lang="en-US" sz="2400" dirty="0" err="1">
                <a:solidFill>
                  <a:schemeClr val="tx1">
                    <a:lumMod val="50000"/>
                    <a:lumOff val="50000"/>
                  </a:schemeClr>
                </a:solidFill>
                <a:latin typeface="Helvetica" charset="0"/>
                <a:ea typeface="Helvetica" charset="0"/>
                <a:cs typeface="Helvetica" charset="0"/>
              </a:rPr>
              <a:t>stormwater</a:t>
            </a:r>
            <a:r>
              <a:rPr lang="en-US" sz="2400" dirty="0">
                <a:solidFill>
                  <a:schemeClr val="tx1">
                    <a:lumMod val="50000"/>
                    <a:lumOff val="50000"/>
                  </a:schemeClr>
                </a:solidFill>
                <a:latin typeface="Helvetica" charset="0"/>
                <a:ea typeface="Helvetica" charset="0"/>
                <a:cs typeface="Helvetica" charset="0"/>
              </a:rPr>
              <a:t> runoff water flowing </a:t>
            </a:r>
            <a:r>
              <a:rPr lang="en-US" sz="2400" dirty="0" smtClean="0">
                <a:solidFill>
                  <a:schemeClr val="tx1">
                    <a:lumMod val="50000"/>
                    <a:lumOff val="50000"/>
                  </a:schemeClr>
                </a:solidFill>
                <a:latin typeface="Helvetica" charset="0"/>
                <a:ea typeface="Helvetica" charset="0"/>
                <a:cs typeface="Helvetica" charset="0"/>
              </a:rPr>
              <a:t>in</a:t>
            </a:r>
            <a:endParaRPr lang="en-US" sz="2400" dirty="0">
              <a:solidFill>
                <a:schemeClr val="tx1">
                  <a:lumMod val="50000"/>
                  <a:lumOff val="50000"/>
                </a:schemeClr>
              </a:solidFill>
              <a:latin typeface="Helvetica" charset="0"/>
              <a:ea typeface="Helvetica" charset="0"/>
              <a:cs typeface="Helvetica" charset="0"/>
            </a:endParaRPr>
          </a:p>
          <a:p>
            <a:pPr marL="342900" indent="-342900">
              <a:spcAft>
                <a:spcPts val="600"/>
              </a:spcAft>
              <a:buFont typeface="Arial" charset="0"/>
              <a:buChar char="•"/>
            </a:pPr>
            <a:endParaRPr lang="en-US" sz="2400" dirty="0">
              <a:solidFill>
                <a:schemeClr val="tx1">
                  <a:lumMod val="50000"/>
                  <a:lumOff val="50000"/>
                </a:schemeClr>
              </a:solidFill>
              <a:latin typeface="Helvetica" charset="0"/>
              <a:ea typeface="Helvetica" charset="0"/>
              <a:cs typeface="Helvetica" charset="0"/>
            </a:endParaRPr>
          </a:p>
        </p:txBody>
      </p:sp>
      <p:sp>
        <p:nvSpPr>
          <p:cNvPr id="3" name="Title 1"/>
          <p:cNvSpPr>
            <a:spLocks noGrp="1"/>
          </p:cNvSpPr>
          <p:nvPr>
            <p:ph type="title"/>
          </p:nvPr>
        </p:nvSpPr>
        <p:spPr>
          <a:xfrm>
            <a:off x="533400" y="381000"/>
            <a:ext cx="7610475" cy="802909"/>
          </a:xfrm>
        </p:spPr>
        <p:txBody>
          <a:bodyPr>
            <a:noAutofit/>
          </a:bodyPr>
          <a:lstStyle/>
          <a:p>
            <a:r>
              <a:rPr lang="en-US" sz="3200" dirty="0">
                <a:latin typeface="Helvetica" charset="0"/>
                <a:ea typeface="Helvetica" charset="0"/>
                <a:cs typeface="Helvetica" charset="0"/>
              </a:rPr>
              <a:t>How STAs Work</a:t>
            </a:r>
            <a:endParaRPr lang="en-US" sz="2000" dirty="0">
              <a:latin typeface="Helvetica" charset="0"/>
              <a:ea typeface="Helvetica" charset="0"/>
              <a:cs typeface="Helvetica" charset="0"/>
            </a:endParaRPr>
          </a:p>
        </p:txBody>
      </p:sp>
    </p:spTree>
    <p:extLst>
      <p:ext uri="{BB962C8B-B14F-4D97-AF65-F5344CB8AC3E}">
        <p14:creationId xmlns:p14="http://schemas.microsoft.com/office/powerpoint/2010/main" val="9226521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003" t="14756" r="35945" b="16668"/>
          <a:stretch/>
        </p:blipFill>
        <p:spPr>
          <a:xfrm>
            <a:off x="304800" y="228600"/>
            <a:ext cx="8566904" cy="5593269"/>
          </a:xfrm>
          <a:prstGeom prst="rect">
            <a:avLst/>
          </a:prstGeom>
        </p:spPr>
      </p:pic>
      <p:sp>
        <p:nvSpPr>
          <p:cNvPr id="6" name="Rectangle 5"/>
          <p:cNvSpPr/>
          <p:nvPr/>
        </p:nvSpPr>
        <p:spPr>
          <a:xfrm>
            <a:off x="1066800" y="6019800"/>
            <a:ext cx="7315200" cy="461665"/>
          </a:xfrm>
          <a:prstGeom prst="rect">
            <a:avLst/>
          </a:prstGeom>
        </p:spPr>
        <p:txBody>
          <a:bodyPr wrap="square">
            <a:spAutoFit/>
          </a:bodyPr>
          <a:lstStyle/>
          <a:p>
            <a:pPr algn="ctr"/>
            <a:r>
              <a:rPr lang="en-US" sz="1200" dirty="0">
                <a:solidFill>
                  <a:schemeClr val="tx1">
                    <a:lumMod val="50000"/>
                    <a:lumOff val="50000"/>
                  </a:schemeClr>
                </a:solidFill>
                <a:latin typeface="Helvetica" charset="0"/>
                <a:ea typeface="Helvetica" charset="0"/>
                <a:cs typeface="Helvetica" charset="0"/>
              </a:rPr>
              <a:t>South Florida Water Management District. </a:t>
            </a:r>
            <a:r>
              <a:rPr lang="en-US" sz="1200" i="1" dirty="0">
                <a:solidFill>
                  <a:schemeClr val="tx1">
                    <a:lumMod val="50000"/>
                    <a:lumOff val="50000"/>
                  </a:schemeClr>
                </a:solidFill>
                <a:latin typeface="Helvetica" charset="0"/>
                <a:ea typeface="Helvetica" charset="0"/>
                <a:cs typeface="Helvetica" charset="0"/>
              </a:rPr>
              <a:t>Below the Surface</a:t>
            </a:r>
            <a:r>
              <a:rPr lang="en-US" sz="1200" dirty="0">
                <a:solidFill>
                  <a:schemeClr val="tx1">
                    <a:lumMod val="50000"/>
                    <a:lumOff val="50000"/>
                  </a:schemeClr>
                </a:solidFill>
                <a:latin typeface="Helvetica" charset="0"/>
                <a:ea typeface="Helvetica" charset="0"/>
                <a:cs typeface="Helvetica" charset="0"/>
              </a:rPr>
              <a:t>. Retrieved December 2016 from https://</a:t>
            </a:r>
            <a:r>
              <a:rPr lang="en-US" sz="1200" dirty="0" err="1">
                <a:solidFill>
                  <a:schemeClr val="tx1">
                    <a:lumMod val="50000"/>
                    <a:lumOff val="50000"/>
                  </a:schemeClr>
                </a:solidFill>
                <a:latin typeface="Helvetica" charset="0"/>
                <a:ea typeface="Helvetica" charset="0"/>
                <a:cs typeface="Helvetica" charset="0"/>
              </a:rPr>
              <a:t>www.sfwmd.gov</a:t>
            </a:r>
            <a:r>
              <a:rPr lang="en-US" sz="1200" dirty="0">
                <a:solidFill>
                  <a:schemeClr val="tx1">
                    <a:lumMod val="50000"/>
                    <a:lumOff val="50000"/>
                  </a:schemeClr>
                </a:solidFill>
                <a:latin typeface="Helvetica" charset="0"/>
                <a:ea typeface="Helvetica" charset="0"/>
                <a:cs typeface="Helvetica" charset="0"/>
              </a:rPr>
              <a:t>/sites/default/files/documents/</a:t>
            </a:r>
            <a:r>
              <a:rPr lang="en-US" sz="1200" dirty="0" err="1">
                <a:solidFill>
                  <a:schemeClr val="tx1">
                    <a:lumMod val="50000"/>
                    <a:lumOff val="50000"/>
                  </a:schemeClr>
                </a:solidFill>
                <a:latin typeface="Helvetica" charset="0"/>
                <a:ea typeface="Helvetica" charset="0"/>
                <a:cs typeface="Helvetica" charset="0"/>
              </a:rPr>
              <a:t>bts_sta.pdf</a:t>
            </a:r>
            <a:endParaRPr lang="en-US" sz="1200" dirty="0">
              <a:solidFill>
                <a:schemeClr val="tx1">
                  <a:lumMod val="50000"/>
                  <a:lumOff val="50000"/>
                </a:schemeClr>
              </a:solidFill>
              <a:latin typeface="Helvetica" charset="0"/>
              <a:ea typeface="Helvetica" charset="0"/>
              <a:cs typeface="Helvetica" charset="0"/>
            </a:endParaRPr>
          </a:p>
        </p:txBody>
      </p:sp>
    </p:spTree>
    <p:extLst>
      <p:ext uri="{BB962C8B-B14F-4D97-AF65-F5344CB8AC3E}">
        <p14:creationId xmlns:p14="http://schemas.microsoft.com/office/powerpoint/2010/main" val="784622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33400" y="1828800"/>
            <a:ext cx="8153400" cy="83820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pPr marL="342900" indent="-342900">
              <a:buFont typeface="Arial" charset="0"/>
              <a:buChar char="•"/>
            </a:pPr>
            <a:r>
              <a:rPr lang="en-US" sz="2400" dirty="0">
                <a:solidFill>
                  <a:schemeClr val="tx1">
                    <a:lumMod val="50000"/>
                    <a:lumOff val="50000"/>
                  </a:schemeClr>
                </a:solidFill>
                <a:latin typeface="Helvetica" charset="0"/>
                <a:ea typeface="Helvetica" charset="0"/>
                <a:cs typeface="Helvetica" charset="0"/>
              </a:rPr>
              <a:t>In addition to improving Everglades water quality, the shallow water in STAs make an ideal habitat for wildlife</a:t>
            </a:r>
          </a:p>
        </p:txBody>
      </p:sp>
      <p:sp>
        <p:nvSpPr>
          <p:cNvPr id="7" name="Title 1"/>
          <p:cNvSpPr>
            <a:spLocks noGrp="1"/>
          </p:cNvSpPr>
          <p:nvPr>
            <p:ph type="title"/>
          </p:nvPr>
        </p:nvSpPr>
        <p:spPr>
          <a:xfrm>
            <a:off x="533400" y="381000"/>
            <a:ext cx="7610475" cy="802909"/>
          </a:xfrm>
        </p:spPr>
        <p:txBody>
          <a:bodyPr>
            <a:noAutofit/>
          </a:bodyPr>
          <a:lstStyle/>
          <a:p>
            <a:r>
              <a:rPr lang="en-US" sz="3200" dirty="0">
                <a:latin typeface="Helvetica" charset="0"/>
                <a:ea typeface="Helvetica" charset="0"/>
                <a:cs typeface="Helvetica" charset="0"/>
              </a:rPr>
              <a:t>Wildlife in the Wetlands</a:t>
            </a:r>
            <a:endParaRPr lang="en-US" sz="2000" dirty="0">
              <a:latin typeface="Helvetica" charset="0"/>
              <a:ea typeface="Helvetica" charset="0"/>
              <a:cs typeface="Helvetica"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100" y="2819400"/>
            <a:ext cx="6604000" cy="3670300"/>
          </a:xfrm>
          <a:prstGeom prst="rect">
            <a:avLst/>
          </a:prstGeom>
        </p:spPr>
      </p:pic>
    </p:spTree>
    <p:extLst>
      <p:ext uri="{BB962C8B-B14F-4D97-AF65-F5344CB8AC3E}">
        <p14:creationId xmlns:p14="http://schemas.microsoft.com/office/powerpoint/2010/main" val="63417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33400" y="381000"/>
            <a:ext cx="7610475" cy="802909"/>
          </a:xfrm>
        </p:spPr>
        <p:txBody>
          <a:bodyPr>
            <a:noAutofit/>
          </a:bodyPr>
          <a:lstStyle/>
          <a:p>
            <a:endParaRPr lang="en-US" sz="2000" dirty="0">
              <a:latin typeface="Helvetica" charset="0"/>
              <a:ea typeface="Helvetica" charset="0"/>
              <a:cs typeface="Helvetica"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981200"/>
            <a:ext cx="5510154" cy="4233583"/>
          </a:xfrm>
          <a:prstGeom prst="rect">
            <a:avLst/>
          </a:prstGeom>
        </p:spPr>
      </p:pic>
      <p:sp>
        <p:nvSpPr>
          <p:cNvPr id="7" name="Content Placeholder 2"/>
          <p:cNvSpPr txBox="1">
            <a:spLocks/>
          </p:cNvSpPr>
          <p:nvPr/>
        </p:nvSpPr>
        <p:spPr>
          <a:xfrm>
            <a:off x="6172200" y="1981200"/>
            <a:ext cx="2514600" cy="403860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pPr algn="ctr"/>
            <a:r>
              <a:rPr lang="en-US" sz="2400" dirty="0">
                <a:solidFill>
                  <a:schemeClr val="tx1">
                    <a:lumMod val="50000"/>
                    <a:lumOff val="50000"/>
                  </a:schemeClr>
                </a:solidFill>
                <a:latin typeface="Helvetica" charset="0"/>
                <a:ea typeface="Helvetica" charset="0"/>
                <a:cs typeface="Helvetica" charset="0"/>
              </a:rPr>
              <a:t>By building the STAs in key areas north of the Everglades, phosphorus can be reduced before it flows south into protected wetlands</a:t>
            </a:r>
          </a:p>
        </p:txBody>
      </p:sp>
    </p:spTree>
    <p:extLst>
      <p:ext uri="{BB962C8B-B14F-4D97-AF65-F5344CB8AC3E}">
        <p14:creationId xmlns:p14="http://schemas.microsoft.com/office/powerpoint/2010/main" val="1263053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610475" cy="802909"/>
          </a:xfrm>
        </p:spPr>
        <p:txBody>
          <a:bodyPr>
            <a:noAutofit/>
          </a:bodyPr>
          <a:lstStyle/>
          <a:p>
            <a:r>
              <a:rPr lang="en-US" sz="3200" dirty="0" smtClean="0">
                <a:latin typeface="Helvetica" charset="0"/>
                <a:ea typeface="Helvetica" charset="0"/>
                <a:cs typeface="Helvetica" charset="0"/>
              </a:rPr>
              <a:t>STA-2</a:t>
            </a:r>
            <a:endParaRPr lang="en-US" sz="2000" dirty="0">
              <a:latin typeface="Helvetica" charset="0"/>
              <a:ea typeface="Helvetica" charset="0"/>
              <a:cs typeface="Helvetica" charset="0"/>
            </a:endParaRPr>
          </a:p>
        </p:txBody>
      </p:sp>
      <p:pic>
        <p:nvPicPr>
          <p:cNvPr id="8" name="Picture 7"/>
          <p:cNvPicPr>
            <a:picLocks noChangeAspect="1"/>
          </p:cNvPicPr>
          <p:nvPr/>
        </p:nvPicPr>
        <p:blipFill rotWithShape="1">
          <a:blip r:embed="rId3"/>
          <a:srcRect l="20132" t="14584" r="16618" b="6250"/>
          <a:stretch/>
        </p:blipFill>
        <p:spPr>
          <a:xfrm>
            <a:off x="304799" y="1905000"/>
            <a:ext cx="6673321" cy="4696040"/>
          </a:xfrm>
          <a:prstGeom prst="rect">
            <a:avLst/>
          </a:prstGeom>
        </p:spPr>
      </p:pic>
      <p:sp>
        <p:nvSpPr>
          <p:cNvPr id="7" name="Content Placeholder 2"/>
          <p:cNvSpPr txBox="1">
            <a:spLocks/>
          </p:cNvSpPr>
          <p:nvPr/>
        </p:nvSpPr>
        <p:spPr>
          <a:xfrm>
            <a:off x="6978120" y="2057400"/>
            <a:ext cx="1828800" cy="4045724"/>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pPr>
              <a:defRPr/>
            </a:pPr>
            <a:r>
              <a:rPr lang="en-US" sz="1400" dirty="0">
                <a:solidFill>
                  <a:schemeClr val="tx1">
                    <a:lumMod val="50000"/>
                    <a:lumOff val="50000"/>
                  </a:schemeClr>
                </a:solidFill>
                <a:latin typeface="Helvetica" charset="0"/>
                <a:ea typeface="Helvetica" charset="0"/>
                <a:cs typeface="Helvetica" charset="0"/>
              </a:rPr>
              <a:t>Source: Pietro, K. (2012). Synopsis of the Everglades </a:t>
            </a:r>
            <a:r>
              <a:rPr lang="en-US" sz="1400" dirty="0" err="1">
                <a:solidFill>
                  <a:schemeClr val="tx1">
                    <a:lumMod val="50000"/>
                    <a:lumOff val="50000"/>
                  </a:schemeClr>
                </a:solidFill>
                <a:latin typeface="Helvetica" charset="0"/>
                <a:ea typeface="Helvetica" charset="0"/>
                <a:cs typeface="Helvetica" charset="0"/>
              </a:rPr>
              <a:t>Stormwater</a:t>
            </a:r>
            <a:r>
              <a:rPr lang="en-US" sz="1400" dirty="0">
                <a:solidFill>
                  <a:schemeClr val="tx1">
                    <a:lumMod val="50000"/>
                    <a:lumOff val="50000"/>
                  </a:schemeClr>
                </a:solidFill>
                <a:latin typeface="Helvetica" charset="0"/>
                <a:ea typeface="Helvetica" charset="0"/>
                <a:cs typeface="Helvetica" charset="0"/>
              </a:rPr>
              <a:t> Treatment Areas, Water Year 1996–2012. South Florida Water Management District. </a:t>
            </a:r>
          </a:p>
          <a:p>
            <a:pPr>
              <a:defRPr/>
            </a:pPr>
            <a:r>
              <a:rPr lang="en-US" sz="1400" dirty="0">
                <a:solidFill>
                  <a:schemeClr val="tx1">
                    <a:lumMod val="50000"/>
                    <a:lumOff val="50000"/>
                  </a:schemeClr>
                </a:solidFill>
                <a:latin typeface="Helvetica" charset="0"/>
                <a:ea typeface="Helvetica" charset="0"/>
                <a:cs typeface="Helvetica" charset="0"/>
              </a:rPr>
              <a:t>Retrieved Dec, 2016 from: </a:t>
            </a:r>
          </a:p>
          <a:p>
            <a:r>
              <a:rPr lang="en-US" sz="1400" dirty="0">
                <a:solidFill>
                  <a:schemeClr val="tx1">
                    <a:lumMod val="50000"/>
                    <a:lumOff val="50000"/>
                  </a:schemeClr>
                </a:solidFill>
                <a:latin typeface="Helvetica" charset="0"/>
                <a:ea typeface="Helvetica" charset="0"/>
                <a:cs typeface="Helvetica" charset="0"/>
              </a:rPr>
              <a:t>http://</a:t>
            </a:r>
            <a:r>
              <a:rPr lang="en-US" sz="1400" dirty="0" err="1">
                <a:solidFill>
                  <a:schemeClr val="tx1">
                    <a:lumMod val="50000"/>
                    <a:lumOff val="50000"/>
                  </a:schemeClr>
                </a:solidFill>
                <a:latin typeface="Helvetica" charset="0"/>
                <a:ea typeface="Helvetica" charset="0"/>
                <a:cs typeface="Helvetica" charset="0"/>
              </a:rPr>
              <a:t>www.wwwalker.net</a:t>
            </a:r>
            <a:r>
              <a:rPr lang="en-US" sz="1400" dirty="0">
                <a:solidFill>
                  <a:schemeClr val="tx1">
                    <a:lumMod val="50000"/>
                    <a:lumOff val="50000"/>
                  </a:schemeClr>
                </a:solidFill>
                <a:latin typeface="Helvetica" charset="0"/>
                <a:ea typeface="Helvetica" charset="0"/>
                <a:cs typeface="Helvetica" charset="0"/>
              </a:rPr>
              <a:t>/ever/</a:t>
            </a:r>
            <a:r>
              <a:rPr lang="en-US" sz="1400" dirty="0" err="1">
                <a:solidFill>
                  <a:schemeClr val="tx1">
                    <a:lumMod val="50000"/>
                    <a:lumOff val="50000"/>
                  </a:schemeClr>
                </a:solidFill>
                <a:latin typeface="Helvetica" charset="0"/>
                <a:ea typeface="Helvetica" charset="0"/>
                <a:cs typeface="Helvetica" charset="0"/>
              </a:rPr>
              <a:t>stas</a:t>
            </a:r>
            <a:r>
              <a:rPr lang="en-US" sz="1400" dirty="0">
                <a:solidFill>
                  <a:schemeClr val="tx1">
                    <a:lumMod val="50000"/>
                    <a:lumOff val="50000"/>
                  </a:schemeClr>
                </a:solidFill>
                <a:latin typeface="Helvetica" charset="0"/>
                <a:ea typeface="Helvetica" charset="0"/>
                <a:cs typeface="Helvetica" charset="0"/>
              </a:rPr>
              <a:t>/pdfs/references/STA_Synopsis_1996-2012_ASB-WQTT-12-001.pdf</a:t>
            </a:r>
          </a:p>
        </p:txBody>
      </p:sp>
    </p:spTree>
    <p:extLst>
      <p:ext uri="{BB962C8B-B14F-4D97-AF65-F5344CB8AC3E}">
        <p14:creationId xmlns:p14="http://schemas.microsoft.com/office/powerpoint/2010/main" val="17604141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610475" cy="802909"/>
          </a:xfrm>
        </p:spPr>
        <p:txBody>
          <a:bodyPr>
            <a:noAutofit/>
          </a:bodyPr>
          <a:lstStyle/>
          <a:p>
            <a:r>
              <a:rPr lang="en-US" sz="3200" dirty="0" smtClean="0">
                <a:latin typeface="Helvetica" charset="0"/>
                <a:ea typeface="Helvetica" charset="0"/>
                <a:cs typeface="Helvetica" charset="0"/>
              </a:rPr>
              <a:t>STA-2</a:t>
            </a:r>
            <a:endParaRPr lang="en-US" sz="2000" dirty="0">
              <a:latin typeface="Helvetica" charset="0"/>
              <a:ea typeface="Helvetica" charset="0"/>
              <a:cs typeface="Helvetica" charset="0"/>
            </a:endParaRPr>
          </a:p>
        </p:txBody>
      </p:sp>
      <p:grpSp>
        <p:nvGrpSpPr>
          <p:cNvPr id="5" name="Group 4"/>
          <p:cNvGrpSpPr/>
          <p:nvPr/>
        </p:nvGrpSpPr>
        <p:grpSpPr>
          <a:xfrm>
            <a:off x="1081100" y="1752600"/>
            <a:ext cx="7148500" cy="4800600"/>
            <a:chOff x="52925" y="838200"/>
            <a:chExt cx="9014875" cy="6781800"/>
          </a:xfrm>
        </p:grpSpPr>
        <p:pic>
          <p:nvPicPr>
            <p:cNvPr id="6" name="Picture 5"/>
            <p:cNvPicPr>
              <a:picLocks noChangeAspect="1"/>
            </p:cNvPicPr>
            <p:nvPr/>
          </p:nvPicPr>
          <p:blipFill rotWithShape="1">
            <a:blip r:embed="rId3"/>
            <a:srcRect l="15267" t="14583" r="15446" b="5208"/>
            <a:stretch/>
          </p:blipFill>
          <p:spPr>
            <a:xfrm>
              <a:off x="52925" y="838200"/>
              <a:ext cx="9014875" cy="5867400"/>
            </a:xfrm>
            <a:prstGeom prst="rect">
              <a:avLst/>
            </a:prstGeom>
          </p:spPr>
        </p:pic>
        <p:pic>
          <p:nvPicPr>
            <p:cNvPr id="9" name="Picture 8"/>
            <p:cNvPicPr>
              <a:picLocks noChangeAspect="1"/>
            </p:cNvPicPr>
            <p:nvPr/>
          </p:nvPicPr>
          <p:blipFill rotWithShape="1">
            <a:blip r:embed="rId4"/>
            <a:srcRect l="15388" t="31250" r="15505" b="13646"/>
            <a:stretch/>
          </p:blipFill>
          <p:spPr>
            <a:xfrm>
              <a:off x="76199" y="3589020"/>
              <a:ext cx="8991601" cy="4030980"/>
            </a:xfrm>
            <a:prstGeom prst="rect">
              <a:avLst/>
            </a:prstGeom>
          </p:spPr>
        </p:pic>
      </p:grpSp>
    </p:spTree>
    <p:extLst>
      <p:ext uri="{BB962C8B-B14F-4D97-AF65-F5344CB8AC3E}">
        <p14:creationId xmlns:p14="http://schemas.microsoft.com/office/powerpoint/2010/main" val="5143405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610475" cy="802909"/>
          </a:xfrm>
        </p:spPr>
        <p:txBody>
          <a:bodyPr>
            <a:noAutofit/>
          </a:bodyPr>
          <a:lstStyle/>
          <a:p>
            <a:r>
              <a:rPr lang="en-US" sz="3200" dirty="0" smtClean="0">
                <a:latin typeface="Helvetica" charset="0"/>
                <a:ea typeface="Helvetica" charset="0"/>
                <a:cs typeface="Helvetica" charset="0"/>
              </a:rPr>
              <a:t>Assignment</a:t>
            </a:r>
            <a:endParaRPr lang="en-US" sz="2000" dirty="0">
              <a:latin typeface="Helvetica" charset="0"/>
              <a:ea typeface="Helvetica" charset="0"/>
              <a:cs typeface="Helvetica" charset="0"/>
            </a:endParaRPr>
          </a:p>
        </p:txBody>
      </p:sp>
      <p:sp>
        <p:nvSpPr>
          <p:cNvPr id="7" name="Content Placeholder 2"/>
          <p:cNvSpPr txBox="1">
            <a:spLocks/>
          </p:cNvSpPr>
          <p:nvPr/>
        </p:nvSpPr>
        <p:spPr>
          <a:xfrm>
            <a:off x="685800" y="1930199"/>
            <a:ext cx="8001000" cy="4557711"/>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pPr marL="342900" indent="-342900">
              <a:buFont typeface="Arial" charset="0"/>
              <a:buChar char="•"/>
            </a:pPr>
            <a:r>
              <a:rPr lang="en-US" sz="2400" dirty="0">
                <a:solidFill>
                  <a:schemeClr val="tx1">
                    <a:lumMod val="50000"/>
                    <a:lumOff val="50000"/>
                  </a:schemeClr>
                </a:solidFill>
                <a:latin typeface="Helvetica" charset="0"/>
                <a:ea typeface="Helvetica" charset="0"/>
                <a:cs typeface="Helvetica" charset="0"/>
              </a:rPr>
              <a:t>You will look at data from STA- 2 Cell 3 from 2012 to see how it </a:t>
            </a:r>
            <a:r>
              <a:rPr lang="en-US" sz="2400" dirty="0" smtClean="0">
                <a:solidFill>
                  <a:schemeClr val="tx1">
                    <a:lumMod val="50000"/>
                    <a:lumOff val="50000"/>
                  </a:schemeClr>
                </a:solidFill>
                <a:latin typeface="Helvetica" charset="0"/>
                <a:ea typeface="Helvetica" charset="0"/>
                <a:cs typeface="Helvetica" charset="0"/>
              </a:rPr>
              <a:t>performed</a:t>
            </a:r>
            <a:endParaRPr lang="en-US" sz="2400" dirty="0">
              <a:solidFill>
                <a:schemeClr val="tx1">
                  <a:lumMod val="50000"/>
                  <a:lumOff val="50000"/>
                </a:schemeClr>
              </a:solidFill>
              <a:latin typeface="Helvetica" charset="0"/>
              <a:ea typeface="Helvetica" charset="0"/>
              <a:cs typeface="Helvetica" charset="0"/>
            </a:endParaRPr>
          </a:p>
          <a:p>
            <a:pPr marL="285750" indent="-285750">
              <a:buFont typeface="Arial" charset="0"/>
              <a:buChar char="•"/>
            </a:pPr>
            <a:endParaRPr lang="en-US" sz="1400" dirty="0">
              <a:solidFill>
                <a:schemeClr val="tx1">
                  <a:lumMod val="50000"/>
                  <a:lumOff val="50000"/>
                </a:schemeClr>
              </a:solidFill>
              <a:latin typeface="Helvetica" charset="0"/>
              <a:ea typeface="Helvetica" charset="0"/>
              <a:cs typeface="Helvetica" charset="0"/>
            </a:endParaRPr>
          </a:p>
          <a:p>
            <a:pPr marL="342900" indent="-342900">
              <a:buFont typeface="Arial" charset="0"/>
              <a:buChar char="•"/>
            </a:pPr>
            <a:r>
              <a:rPr lang="en-US" sz="2400" dirty="0" err="1">
                <a:solidFill>
                  <a:schemeClr val="tx1">
                    <a:lumMod val="50000"/>
                    <a:lumOff val="50000"/>
                  </a:schemeClr>
                </a:solidFill>
                <a:latin typeface="Helvetica" charset="0"/>
                <a:ea typeface="Helvetica" charset="0"/>
                <a:cs typeface="Helvetica" charset="0"/>
              </a:rPr>
              <a:t>Tp</a:t>
            </a:r>
            <a:r>
              <a:rPr lang="en-US" sz="2400" dirty="0">
                <a:solidFill>
                  <a:schemeClr val="tx1">
                    <a:lumMod val="50000"/>
                    <a:lumOff val="50000"/>
                  </a:schemeClr>
                </a:solidFill>
                <a:latin typeface="Helvetica" charset="0"/>
                <a:ea typeface="Helvetica" charset="0"/>
                <a:cs typeface="Helvetica" charset="0"/>
              </a:rPr>
              <a:t> in = Total phosphorus in (in ppb)</a:t>
            </a:r>
          </a:p>
          <a:p>
            <a:pPr marL="342900" indent="-342900">
              <a:buFont typeface="Arial" charset="0"/>
              <a:buChar char="•"/>
            </a:pPr>
            <a:r>
              <a:rPr lang="en-US" sz="2400" dirty="0" err="1">
                <a:solidFill>
                  <a:schemeClr val="tx1">
                    <a:lumMod val="50000"/>
                    <a:lumOff val="50000"/>
                  </a:schemeClr>
                </a:solidFill>
                <a:latin typeface="Helvetica" charset="0"/>
                <a:ea typeface="Helvetica" charset="0"/>
                <a:cs typeface="Helvetica" charset="0"/>
              </a:rPr>
              <a:t>Tp</a:t>
            </a:r>
            <a:r>
              <a:rPr lang="en-US" sz="2400" dirty="0">
                <a:solidFill>
                  <a:schemeClr val="tx1">
                    <a:lumMod val="50000"/>
                    <a:lumOff val="50000"/>
                  </a:schemeClr>
                </a:solidFill>
                <a:latin typeface="Helvetica" charset="0"/>
                <a:ea typeface="Helvetica" charset="0"/>
                <a:cs typeface="Helvetica" charset="0"/>
              </a:rPr>
              <a:t> Out = Total Phosphorus out (in ppb)</a:t>
            </a:r>
          </a:p>
          <a:p>
            <a:pPr marL="342900" indent="-342900">
              <a:buFont typeface="Arial" charset="0"/>
              <a:buChar char="•"/>
            </a:pPr>
            <a:r>
              <a:rPr lang="en-US" sz="2400" dirty="0">
                <a:solidFill>
                  <a:schemeClr val="tx1">
                    <a:lumMod val="50000"/>
                    <a:lumOff val="50000"/>
                  </a:schemeClr>
                </a:solidFill>
                <a:latin typeface="Helvetica" charset="0"/>
                <a:ea typeface="Helvetica" charset="0"/>
                <a:cs typeface="Helvetica" charset="0"/>
              </a:rPr>
              <a:t>Flow = water flow in </a:t>
            </a:r>
            <a:r>
              <a:rPr lang="en-US" sz="2400" dirty="0" err="1">
                <a:solidFill>
                  <a:schemeClr val="tx1">
                    <a:lumMod val="50000"/>
                    <a:lumOff val="50000"/>
                  </a:schemeClr>
                </a:solidFill>
                <a:latin typeface="Helvetica" charset="0"/>
                <a:ea typeface="Helvetica" charset="0"/>
                <a:cs typeface="Helvetica" charset="0"/>
              </a:rPr>
              <a:t>cfs</a:t>
            </a:r>
            <a:r>
              <a:rPr lang="en-US" sz="2400" dirty="0">
                <a:solidFill>
                  <a:schemeClr val="tx1">
                    <a:lumMod val="50000"/>
                    <a:lumOff val="50000"/>
                  </a:schemeClr>
                </a:solidFill>
                <a:latin typeface="Helvetica" charset="0"/>
                <a:ea typeface="Helvetica" charset="0"/>
                <a:cs typeface="Helvetica" charset="0"/>
              </a:rPr>
              <a:t> (cubic feet per second)</a:t>
            </a:r>
          </a:p>
          <a:p>
            <a:pPr marL="342900" indent="-342900">
              <a:buFont typeface="Arial" charset="0"/>
              <a:buChar char="•"/>
            </a:pPr>
            <a:r>
              <a:rPr lang="en-US" sz="2400" dirty="0">
                <a:solidFill>
                  <a:schemeClr val="tx1">
                    <a:lumMod val="50000"/>
                    <a:lumOff val="50000"/>
                  </a:schemeClr>
                </a:solidFill>
                <a:latin typeface="Helvetica" charset="0"/>
                <a:ea typeface="Helvetica" charset="0"/>
                <a:cs typeface="Helvetica" charset="0"/>
              </a:rPr>
              <a:t>Note: To visualize </a:t>
            </a:r>
            <a:r>
              <a:rPr lang="en-US" sz="2400" dirty="0" err="1">
                <a:solidFill>
                  <a:schemeClr val="tx1">
                    <a:lumMod val="50000"/>
                    <a:lumOff val="50000"/>
                  </a:schemeClr>
                </a:solidFill>
                <a:latin typeface="Helvetica" charset="0"/>
                <a:ea typeface="Helvetica" charset="0"/>
                <a:cs typeface="Helvetica" charset="0"/>
              </a:rPr>
              <a:t>cfs</a:t>
            </a:r>
            <a:r>
              <a:rPr lang="en-US" sz="2400" dirty="0">
                <a:solidFill>
                  <a:schemeClr val="tx1">
                    <a:lumMod val="50000"/>
                    <a:lumOff val="50000"/>
                  </a:schemeClr>
                </a:solidFill>
                <a:latin typeface="Helvetica" charset="0"/>
                <a:ea typeface="Helvetica" charset="0"/>
                <a:cs typeface="Helvetica" charset="0"/>
              </a:rPr>
              <a:t>, think of 100 basketballs per second flowing past you!</a:t>
            </a:r>
          </a:p>
        </p:txBody>
      </p:sp>
    </p:spTree>
    <p:extLst>
      <p:ext uri="{BB962C8B-B14F-4D97-AF65-F5344CB8AC3E}">
        <p14:creationId xmlns:p14="http://schemas.microsoft.com/office/powerpoint/2010/main" val="13449927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8873" t="32908" r="25988" b="30208"/>
          <a:stretch/>
        </p:blipFill>
        <p:spPr>
          <a:xfrm>
            <a:off x="762000" y="1828800"/>
            <a:ext cx="7747002" cy="4572000"/>
          </a:xfrm>
          <a:prstGeom prst="rect">
            <a:avLst/>
          </a:prstGeom>
        </p:spPr>
      </p:pic>
    </p:spTree>
    <p:extLst>
      <p:ext uri="{BB962C8B-B14F-4D97-AF65-F5344CB8AC3E}">
        <p14:creationId xmlns:p14="http://schemas.microsoft.com/office/powerpoint/2010/main" val="2242151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8872" t="32292" r="25403" b="22916"/>
          <a:stretch/>
        </p:blipFill>
        <p:spPr>
          <a:xfrm>
            <a:off x="762000" y="1676400"/>
            <a:ext cx="7891132" cy="4914900"/>
          </a:xfrm>
          <a:prstGeom prst="rect">
            <a:avLst/>
          </a:prstGeom>
        </p:spPr>
      </p:pic>
    </p:spTree>
    <p:extLst>
      <p:ext uri="{BB962C8B-B14F-4D97-AF65-F5344CB8AC3E}">
        <p14:creationId xmlns:p14="http://schemas.microsoft.com/office/powerpoint/2010/main" val="8764310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8872" t="32292" r="25403" b="22916"/>
          <a:stretch/>
        </p:blipFill>
        <p:spPr>
          <a:xfrm>
            <a:off x="4572000" y="2133600"/>
            <a:ext cx="4406901" cy="3037466"/>
          </a:xfrm>
          <a:prstGeom prst="rect">
            <a:avLst/>
          </a:prstGeom>
        </p:spPr>
      </p:pic>
      <p:pic>
        <p:nvPicPr>
          <p:cNvPr id="6" name="Picture 5"/>
          <p:cNvPicPr>
            <a:picLocks noChangeAspect="1"/>
          </p:cNvPicPr>
          <p:nvPr/>
        </p:nvPicPr>
        <p:blipFill rotWithShape="1">
          <a:blip r:embed="rId4"/>
          <a:srcRect l="38873" t="32908" r="25988" b="30208"/>
          <a:stretch/>
        </p:blipFill>
        <p:spPr>
          <a:xfrm>
            <a:off x="193532" y="2168857"/>
            <a:ext cx="4406901" cy="2692466"/>
          </a:xfrm>
          <a:prstGeom prst="rect">
            <a:avLst/>
          </a:prstGeom>
        </p:spPr>
      </p:pic>
    </p:spTree>
    <p:extLst>
      <p:ext uri="{BB962C8B-B14F-4D97-AF65-F5344CB8AC3E}">
        <p14:creationId xmlns:p14="http://schemas.microsoft.com/office/powerpoint/2010/main" val="20796024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33400" y="2133600"/>
            <a:ext cx="8001000" cy="4557711"/>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pPr algn="ctr"/>
            <a:r>
              <a:rPr lang="en-US" sz="2400" dirty="0">
                <a:solidFill>
                  <a:schemeClr val="tx1">
                    <a:lumMod val="50000"/>
                    <a:lumOff val="50000"/>
                  </a:schemeClr>
                </a:solidFill>
                <a:latin typeface="Helvetica" charset="0"/>
                <a:ea typeface="Helvetica" charset="0"/>
                <a:cs typeface="Helvetica" charset="0"/>
              </a:rPr>
              <a:t>“Excess nutrients found in </a:t>
            </a:r>
            <a:r>
              <a:rPr lang="en-US" sz="2400" dirty="0" err="1">
                <a:solidFill>
                  <a:schemeClr val="tx1">
                    <a:lumMod val="50000"/>
                    <a:lumOff val="50000"/>
                  </a:schemeClr>
                </a:solidFill>
                <a:latin typeface="Helvetica" charset="0"/>
                <a:ea typeface="Helvetica" charset="0"/>
                <a:cs typeface="Helvetica" charset="0"/>
              </a:rPr>
              <a:t>stormwater</a:t>
            </a:r>
            <a:r>
              <a:rPr lang="en-US" sz="2400" dirty="0">
                <a:solidFill>
                  <a:schemeClr val="tx1">
                    <a:lumMod val="50000"/>
                    <a:lumOff val="50000"/>
                  </a:schemeClr>
                </a:solidFill>
                <a:latin typeface="Helvetica" charset="0"/>
                <a:ea typeface="Helvetica" charset="0"/>
                <a:cs typeface="Helvetica" charset="0"/>
              </a:rPr>
              <a:t> runoff pose a risk to the Everglades. These nutrients flow from lawns, farms, roadways and other developed areas. </a:t>
            </a:r>
            <a:r>
              <a:rPr lang="en-US" sz="2400" dirty="0" err="1">
                <a:solidFill>
                  <a:schemeClr val="tx1">
                    <a:lumMod val="50000"/>
                    <a:lumOff val="50000"/>
                  </a:schemeClr>
                </a:solidFill>
                <a:latin typeface="Helvetica" charset="0"/>
                <a:ea typeface="Helvetica" charset="0"/>
                <a:cs typeface="Helvetica" charset="0"/>
              </a:rPr>
              <a:t>Stormwater</a:t>
            </a:r>
            <a:r>
              <a:rPr lang="en-US" sz="2400" dirty="0">
                <a:solidFill>
                  <a:schemeClr val="tx1">
                    <a:lumMod val="50000"/>
                    <a:lumOff val="50000"/>
                  </a:schemeClr>
                </a:solidFill>
                <a:latin typeface="Helvetica" charset="0"/>
                <a:ea typeface="Helvetica" charset="0"/>
                <a:cs typeface="Helvetica" charset="0"/>
              </a:rPr>
              <a:t> Treatment Areas are constructed wetlands that remove excess nutrients. They play a vital role in protecting and restoring America’s Everglades.”</a:t>
            </a:r>
          </a:p>
          <a:p>
            <a:pPr algn="ctr"/>
            <a:endParaRPr lang="en-US" sz="2400" dirty="0">
              <a:solidFill>
                <a:schemeClr val="tx1">
                  <a:lumMod val="50000"/>
                  <a:lumOff val="50000"/>
                </a:schemeClr>
              </a:solidFill>
              <a:latin typeface="Helvetica" charset="0"/>
              <a:ea typeface="Helvetica" charset="0"/>
              <a:cs typeface="Helvetica" charset="0"/>
            </a:endParaRPr>
          </a:p>
          <a:p>
            <a:pPr algn="ctr"/>
            <a:r>
              <a:rPr lang="en-US" sz="1800" dirty="0">
                <a:solidFill>
                  <a:schemeClr val="tx1">
                    <a:lumMod val="50000"/>
                    <a:lumOff val="50000"/>
                  </a:schemeClr>
                </a:solidFill>
                <a:latin typeface="Helvetica" charset="0"/>
                <a:ea typeface="Helvetica" charset="0"/>
                <a:cs typeface="Helvetica" charset="0"/>
              </a:rPr>
              <a:t>From: </a:t>
            </a:r>
            <a:r>
              <a:rPr lang="en-US" sz="1800" i="1" dirty="0">
                <a:solidFill>
                  <a:schemeClr val="tx1">
                    <a:lumMod val="50000"/>
                    <a:lumOff val="50000"/>
                  </a:schemeClr>
                </a:solidFill>
                <a:latin typeface="Helvetica" charset="0"/>
                <a:ea typeface="Helvetica" charset="0"/>
                <a:cs typeface="Helvetica" charset="0"/>
              </a:rPr>
              <a:t>Below the surface- an in depth look at Everglades </a:t>
            </a:r>
            <a:r>
              <a:rPr lang="en-US" sz="1800" i="1" dirty="0" err="1">
                <a:solidFill>
                  <a:schemeClr val="tx1">
                    <a:lumMod val="50000"/>
                    <a:lumOff val="50000"/>
                  </a:schemeClr>
                </a:solidFill>
                <a:latin typeface="Helvetica" charset="0"/>
                <a:ea typeface="Helvetica" charset="0"/>
                <a:cs typeface="Helvetica" charset="0"/>
              </a:rPr>
              <a:t>Stormwater</a:t>
            </a:r>
            <a:r>
              <a:rPr lang="en-US" sz="1800" i="1" dirty="0">
                <a:solidFill>
                  <a:schemeClr val="tx1">
                    <a:lumMod val="50000"/>
                    <a:lumOff val="50000"/>
                  </a:schemeClr>
                </a:solidFill>
                <a:latin typeface="Helvetica" charset="0"/>
                <a:ea typeface="Helvetica" charset="0"/>
                <a:cs typeface="Helvetica" charset="0"/>
              </a:rPr>
              <a:t> Treatment Areas. </a:t>
            </a:r>
            <a:r>
              <a:rPr lang="en-US" sz="1800" dirty="0" err="1">
                <a:solidFill>
                  <a:schemeClr val="tx1">
                    <a:lumMod val="50000"/>
                    <a:lumOff val="50000"/>
                  </a:schemeClr>
                </a:solidFill>
                <a:latin typeface="Helvetica" charset="0"/>
                <a:ea typeface="Helvetica" charset="0"/>
                <a:cs typeface="Helvetica" charset="0"/>
              </a:rPr>
              <a:t>www.sfwmd.gov</a:t>
            </a:r>
            <a:r>
              <a:rPr lang="en-US" sz="1800" dirty="0">
                <a:solidFill>
                  <a:schemeClr val="tx1">
                    <a:lumMod val="50000"/>
                    <a:lumOff val="50000"/>
                  </a:schemeClr>
                </a:solidFill>
                <a:latin typeface="Helvetica" charset="0"/>
                <a:ea typeface="Helvetica" charset="0"/>
                <a:cs typeface="Helvetica" charset="0"/>
              </a:rPr>
              <a:t>        </a:t>
            </a:r>
          </a:p>
        </p:txBody>
      </p:sp>
    </p:spTree>
    <p:extLst>
      <p:ext uri="{BB962C8B-B14F-4D97-AF65-F5344CB8AC3E}">
        <p14:creationId xmlns:p14="http://schemas.microsoft.com/office/powerpoint/2010/main" val="11673149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6096000" cy="802909"/>
          </a:xfrm>
        </p:spPr>
        <p:txBody>
          <a:bodyPr>
            <a:noAutofit/>
          </a:bodyPr>
          <a:lstStyle/>
          <a:p>
            <a:pPr algn="ctr"/>
            <a:r>
              <a:rPr lang="en-US" sz="3000" dirty="0">
                <a:latin typeface="Helvetica" charset="0"/>
                <a:ea typeface="Helvetica" charset="0"/>
                <a:cs typeface="Helvetica" charset="0"/>
              </a:rPr>
              <a:t>Why is Water Quality Important to the Everglades? </a:t>
            </a:r>
          </a:p>
        </p:txBody>
      </p:sp>
      <p:sp>
        <p:nvSpPr>
          <p:cNvPr id="7" name="Content Placeholder 2"/>
          <p:cNvSpPr txBox="1">
            <a:spLocks/>
          </p:cNvSpPr>
          <p:nvPr/>
        </p:nvSpPr>
        <p:spPr>
          <a:xfrm>
            <a:off x="501556" y="1752600"/>
            <a:ext cx="8153399" cy="4557711"/>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pPr marL="342900" indent="-342900">
              <a:spcAft>
                <a:spcPts val="600"/>
              </a:spcAft>
              <a:buFont typeface="Arial" charset="0"/>
              <a:buChar char="•"/>
            </a:pPr>
            <a:r>
              <a:rPr lang="en-US" sz="2200" dirty="0">
                <a:solidFill>
                  <a:schemeClr val="tx1">
                    <a:lumMod val="50000"/>
                    <a:lumOff val="50000"/>
                  </a:schemeClr>
                </a:solidFill>
                <a:latin typeface="Helvetica" charset="0"/>
                <a:ea typeface="Helvetica" charset="0"/>
                <a:cs typeface="Helvetica" charset="0"/>
              </a:rPr>
              <a:t>High concentrations of phosphorus can cause rapid and extensive growth of certain aquatic plants and algae, leading to depletion of oxygen dissolved in the water </a:t>
            </a:r>
          </a:p>
          <a:p>
            <a:pPr marL="342900" indent="-342900">
              <a:spcAft>
                <a:spcPts val="600"/>
              </a:spcAft>
              <a:buFont typeface="Arial" charset="0"/>
              <a:buChar char="•"/>
            </a:pPr>
            <a:r>
              <a:rPr lang="en-US" sz="2200" dirty="0">
                <a:solidFill>
                  <a:schemeClr val="tx1">
                    <a:lumMod val="50000"/>
                    <a:lumOff val="50000"/>
                  </a:schemeClr>
                </a:solidFill>
                <a:latin typeface="Helvetica" charset="0"/>
                <a:ea typeface="Helvetica" charset="0"/>
                <a:cs typeface="Helvetica" charset="0"/>
              </a:rPr>
              <a:t>Plant communities are changing because of excess nutrient load. Sawgrass is being crowded out because of nuisance native plants like the cattails. Everglades ecosystems such as the sawgrass marsh are adapted to low nutrient levels. By adding excess phosphorus</a:t>
            </a:r>
          </a:p>
          <a:p>
            <a:pPr marL="342900" indent="-342900">
              <a:spcAft>
                <a:spcPts val="600"/>
              </a:spcAft>
              <a:buFont typeface="Arial" charset="0"/>
              <a:buChar char="•"/>
            </a:pPr>
            <a:r>
              <a:rPr lang="en-US" sz="2200" dirty="0">
                <a:solidFill>
                  <a:schemeClr val="tx1">
                    <a:lumMod val="50000"/>
                    <a:lumOff val="50000"/>
                  </a:schemeClr>
                </a:solidFill>
                <a:latin typeface="Helvetica" charset="0"/>
                <a:ea typeface="Helvetica" charset="0"/>
                <a:cs typeface="Helvetica" charset="0"/>
              </a:rPr>
              <a:t>This adversely affects animal populations. Cattails grow too thick for birds or alligators to nest in, and depleted oxygen levels and increased algae growth prohibits the growth of native invertebrates on the bottom of the food chain</a:t>
            </a:r>
          </a:p>
        </p:txBody>
      </p:sp>
    </p:spTree>
    <p:extLst>
      <p:ext uri="{BB962C8B-B14F-4D97-AF65-F5344CB8AC3E}">
        <p14:creationId xmlns:p14="http://schemas.microsoft.com/office/powerpoint/2010/main" val="6426091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495800" y="2064544"/>
            <a:ext cx="4038600" cy="4557711"/>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pPr marL="457200" indent="-457200">
              <a:buFont typeface="Arial" charset="0"/>
              <a:buChar char="•"/>
            </a:pPr>
            <a:r>
              <a:rPr lang="en-US" sz="2400" dirty="0">
                <a:solidFill>
                  <a:schemeClr val="tx1">
                    <a:lumMod val="50000"/>
                    <a:lumOff val="50000"/>
                  </a:schemeClr>
                </a:solidFill>
                <a:latin typeface="Helvetica" charset="0"/>
                <a:ea typeface="Helvetica" charset="0"/>
                <a:cs typeface="Helvetica" charset="0"/>
              </a:rPr>
              <a:t>Phosphorus, chemical symbol P, atomic number 15, is one of the 94 naturally occurring elements </a:t>
            </a:r>
          </a:p>
          <a:p>
            <a:pPr marL="457200" indent="-457200">
              <a:buFont typeface="Arial" charset="0"/>
              <a:buChar char="•"/>
            </a:pPr>
            <a:r>
              <a:rPr lang="en-US" sz="2400" dirty="0">
                <a:solidFill>
                  <a:schemeClr val="tx1">
                    <a:lumMod val="50000"/>
                    <a:lumOff val="50000"/>
                  </a:schemeClr>
                </a:solidFill>
                <a:latin typeface="Helvetica" charset="0"/>
                <a:ea typeface="Helvetica" charset="0"/>
                <a:cs typeface="Helvetica" charset="0"/>
              </a:rPr>
              <a:t>It is used in a broad variety of industries and is an essential nutrient to almost every life form on Earth </a:t>
            </a:r>
          </a:p>
        </p:txBody>
      </p:sp>
      <p:sp>
        <p:nvSpPr>
          <p:cNvPr id="3" name="Title 1"/>
          <p:cNvSpPr>
            <a:spLocks noGrp="1"/>
          </p:cNvSpPr>
          <p:nvPr>
            <p:ph type="title"/>
          </p:nvPr>
        </p:nvSpPr>
        <p:spPr>
          <a:xfrm>
            <a:off x="533400" y="381000"/>
            <a:ext cx="7610475" cy="802909"/>
          </a:xfrm>
        </p:spPr>
        <p:txBody>
          <a:bodyPr>
            <a:noAutofit/>
          </a:bodyPr>
          <a:lstStyle/>
          <a:p>
            <a:r>
              <a:rPr lang="en-US" sz="3200" dirty="0">
                <a:latin typeface="Helvetica" charset="0"/>
                <a:ea typeface="Helvetica" charset="0"/>
                <a:cs typeface="Helvetica" charset="0"/>
              </a:rPr>
              <a:t>Phosphorus</a:t>
            </a:r>
            <a:endParaRPr lang="en-US" sz="2000" dirty="0">
              <a:latin typeface="Helvetica" charset="0"/>
              <a:ea typeface="Helvetica" charset="0"/>
              <a:cs typeface="Helvetica"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514599"/>
            <a:ext cx="3429000" cy="3657600"/>
          </a:xfrm>
          <a:prstGeom prst="rect">
            <a:avLst/>
          </a:prstGeom>
        </p:spPr>
      </p:pic>
    </p:spTree>
    <p:extLst>
      <p:ext uri="{BB962C8B-B14F-4D97-AF65-F5344CB8AC3E}">
        <p14:creationId xmlns:p14="http://schemas.microsoft.com/office/powerpoint/2010/main" val="1542749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33400" y="2064544"/>
            <a:ext cx="8001000" cy="4557711"/>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pPr marL="342900" indent="-342900">
              <a:buFont typeface="Arial" charset="0"/>
              <a:buChar char="•"/>
            </a:pPr>
            <a:r>
              <a:rPr lang="en-US" sz="2400" dirty="0">
                <a:solidFill>
                  <a:schemeClr val="tx1">
                    <a:lumMod val="50000"/>
                    <a:lumOff val="50000"/>
                  </a:schemeClr>
                </a:solidFill>
                <a:latin typeface="Helvetica" charset="0"/>
                <a:ea typeface="Helvetica" charset="0"/>
                <a:cs typeface="Helvetica" charset="0"/>
              </a:rPr>
              <a:t>Phosphorus levels historically were low in the Everglades (&lt; 10ppb), and native wetland plants are adapted to this and can thrive there</a:t>
            </a:r>
          </a:p>
          <a:p>
            <a:pPr marL="342900" indent="-342900">
              <a:buFont typeface="Arial" charset="0"/>
              <a:buChar char="•"/>
            </a:pPr>
            <a:endParaRPr lang="en-US" sz="2400" dirty="0">
              <a:solidFill>
                <a:schemeClr val="tx1">
                  <a:lumMod val="50000"/>
                  <a:lumOff val="50000"/>
                </a:schemeClr>
              </a:solidFill>
              <a:latin typeface="Helvetica" charset="0"/>
              <a:ea typeface="Helvetica" charset="0"/>
              <a:cs typeface="Helvetica" charset="0"/>
            </a:endParaRPr>
          </a:p>
          <a:p>
            <a:pPr marL="342900" indent="-342900">
              <a:buFont typeface="Arial" charset="0"/>
              <a:buChar char="•"/>
            </a:pPr>
            <a:r>
              <a:rPr lang="en-US" sz="2400" dirty="0">
                <a:solidFill>
                  <a:schemeClr val="tx1">
                    <a:lumMod val="50000"/>
                    <a:lumOff val="50000"/>
                  </a:schemeClr>
                </a:solidFill>
                <a:latin typeface="Helvetica" charset="0"/>
                <a:ea typeface="Helvetica" charset="0"/>
                <a:cs typeface="Helvetica" charset="0"/>
              </a:rPr>
              <a:t>When excess amounts of phosphorus enters the Everglades from </a:t>
            </a:r>
            <a:r>
              <a:rPr lang="en-US" sz="2400" dirty="0" err="1">
                <a:solidFill>
                  <a:schemeClr val="tx1">
                    <a:lumMod val="50000"/>
                    <a:lumOff val="50000"/>
                  </a:schemeClr>
                </a:solidFill>
                <a:latin typeface="Helvetica" charset="0"/>
                <a:ea typeface="Helvetica" charset="0"/>
                <a:cs typeface="Helvetica" charset="0"/>
              </a:rPr>
              <a:t>stormwater</a:t>
            </a:r>
            <a:r>
              <a:rPr lang="en-US" sz="2400" dirty="0">
                <a:solidFill>
                  <a:schemeClr val="tx1">
                    <a:lumMod val="50000"/>
                    <a:lumOff val="50000"/>
                  </a:schemeClr>
                </a:solidFill>
                <a:latin typeface="Helvetica" charset="0"/>
                <a:ea typeface="Helvetica" charset="0"/>
                <a:cs typeface="Helvetica" charset="0"/>
              </a:rPr>
              <a:t> runoff, it can put this fragile ecosystem at risk</a:t>
            </a:r>
          </a:p>
        </p:txBody>
      </p:sp>
      <p:sp>
        <p:nvSpPr>
          <p:cNvPr id="3" name="Title 1"/>
          <p:cNvSpPr>
            <a:spLocks noGrp="1"/>
          </p:cNvSpPr>
          <p:nvPr>
            <p:ph type="title"/>
          </p:nvPr>
        </p:nvSpPr>
        <p:spPr>
          <a:xfrm>
            <a:off x="533400" y="381000"/>
            <a:ext cx="7610475" cy="802909"/>
          </a:xfrm>
        </p:spPr>
        <p:txBody>
          <a:bodyPr>
            <a:noAutofit/>
          </a:bodyPr>
          <a:lstStyle/>
          <a:p>
            <a:r>
              <a:rPr lang="en-US" sz="3200" dirty="0">
                <a:latin typeface="Helvetica" charset="0"/>
                <a:ea typeface="Helvetica" charset="0"/>
                <a:cs typeface="Helvetica" charset="0"/>
              </a:rPr>
              <a:t>Phosphorus in the Everglades</a:t>
            </a:r>
            <a:endParaRPr lang="en-US" sz="2000" dirty="0">
              <a:latin typeface="Helvetica" charset="0"/>
              <a:ea typeface="Helvetica" charset="0"/>
              <a:cs typeface="Helvetica" charset="0"/>
            </a:endParaRPr>
          </a:p>
        </p:txBody>
      </p:sp>
    </p:spTree>
    <p:extLst>
      <p:ext uri="{BB962C8B-B14F-4D97-AF65-F5344CB8AC3E}">
        <p14:creationId xmlns:p14="http://schemas.microsoft.com/office/powerpoint/2010/main" val="17334372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33400" y="1828800"/>
            <a:ext cx="8001000" cy="1447800"/>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pPr algn="ctr"/>
            <a:r>
              <a:rPr lang="en-US" sz="2000" dirty="0">
                <a:solidFill>
                  <a:schemeClr val="tx1">
                    <a:lumMod val="50000"/>
                    <a:lumOff val="50000"/>
                  </a:schemeClr>
                </a:solidFill>
                <a:latin typeface="Helvetica" charset="0"/>
                <a:ea typeface="Helvetica" charset="0"/>
                <a:cs typeface="Helvetica" charset="0"/>
              </a:rPr>
              <a:t>High concentrations of phosphorus can cause rapid and extensive growth of aquatic plants and algae, leading to depletion of oxygen dissolved in the water. This adversely affects animal populations, such as fish.</a:t>
            </a:r>
          </a:p>
          <a:p>
            <a:pPr algn="ctr"/>
            <a:endParaRPr lang="en-US" sz="2000" dirty="0">
              <a:solidFill>
                <a:schemeClr val="tx1">
                  <a:lumMod val="50000"/>
                  <a:lumOff val="50000"/>
                </a:schemeClr>
              </a:solidFill>
              <a:latin typeface="Helvetica" charset="0"/>
              <a:ea typeface="Helvetica" charset="0"/>
              <a:cs typeface="Helvetica" charset="0"/>
            </a:endParaRPr>
          </a:p>
        </p:txBody>
      </p:sp>
      <p:sp>
        <p:nvSpPr>
          <p:cNvPr id="3" name="Title 1"/>
          <p:cNvSpPr>
            <a:spLocks noGrp="1"/>
          </p:cNvSpPr>
          <p:nvPr>
            <p:ph type="title"/>
          </p:nvPr>
        </p:nvSpPr>
        <p:spPr>
          <a:xfrm>
            <a:off x="533400" y="381000"/>
            <a:ext cx="7610475" cy="802909"/>
          </a:xfrm>
        </p:spPr>
        <p:txBody>
          <a:bodyPr>
            <a:noAutofit/>
          </a:bodyPr>
          <a:lstStyle/>
          <a:p>
            <a:r>
              <a:rPr lang="en-US" sz="3200" dirty="0">
                <a:latin typeface="Helvetica" charset="0"/>
                <a:ea typeface="Helvetica" charset="0"/>
                <a:cs typeface="Helvetica" charset="0"/>
              </a:rPr>
              <a:t>Phosphorus in the Everglades</a:t>
            </a:r>
            <a:endParaRPr lang="en-US" sz="2000" dirty="0">
              <a:latin typeface="Helvetica" charset="0"/>
              <a:ea typeface="Helvetica" charset="0"/>
              <a:cs typeface="Helvetica"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3276600"/>
            <a:ext cx="4826000" cy="3074126"/>
          </a:xfrm>
          <a:prstGeom prst="rect">
            <a:avLst/>
          </a:prstGeom>
        </p:spPr>
      </p:pic>
    </p:spTree>
    <p:extLst>
      <p:ext uri="{BB962C8B-B14F-4D97-AF65-F5344CB8AC3E}">
        <p14:creationId xmlns:p14="http://schemas.microsoft.com/office/powerpoint/2010/main" val="12502120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257800" y="1905000"/>
            <a:ext cx="3276600" cy="4495800"/>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r>
              <a:rPr lang="en-US" sz="2000" dirty="0">
                <a:solidFill>
                  <a:schemeClr val="tx1">
                    <a:lumMod val="50000"/>
                    <a:lumOff val="50000"/>
                  </a:schemeClr>
                </a:solidFill>
                <a:latin typeface="Helvetica" charset="0"/>
                <a:ea typeface="Helvetica" charset="0"/>
                <a:cs typeface="Helvetica" charset="0"/>
              </a:rPr>
              <a:t>Excessive plant and algae growth can also raise the pH of a water body, altering the ecosystem water chemistry and causing an imbalance of microbial bacteria. High phosphorus concentrations favor the growth of simple algae and plankton over more complicated plants, reducing species diversity</a:t>
            </a:r>
            <a:endParaRPr lang="en-US" sz="2000" dirty="0">
              <a:solidFill>
                <a:schemeClr val="tx1">
                  <a:lumMod val="50000"/>
                  <a:lumOff val="50000"/>
                </a:schemeClr>
              </a:solidFill>
            </a:endParaRPr>
          </a:p>
          <a:p>
            <a:endParaRPr lang="en-US" sz="2000" dirty="0">
              <a:solidFill>
                <a:schemeClr val="tx1">
                  <a:lumMod val="50000"/>
                  <a:lumOff val="50000"/>
                </a:schemeClr>
              </a:solidFill>
            </a:endParaRPr>
          </a:p>
        </p:txBody>
      </p:sp>
      <p:sp>
        <p:nvSpPr>
          <p:cNvPr id="3" name="Title 1"/>
          <p:cNvSpPr>
            <a:spLocks noGrp="1"/>
          </p:cNvSpPr>
          <p:nvPr>
            <p:ph type="title"/>
          </p:nvPr>
        </p:nvSpPr>
        <p:spPr>
          <a:xfrm>
            <a:off x="533400" y="381000"/>
            <a:ext cx="7610475" cy="802909"/>
          </a:xfrm>
        </p:spPr>
        <p:txBody>
          <a:bodyPr>
            <a:noAutofit/>
          </a:bodyPr>
          <a:lstStyle/>
          <a:p>
            <a:r>
              <a:rPr lang="en-US" sz="3200" dirty="0">
                <a:latin typeface="Helvetica" charset="0"/>
                <a:ea typeface="Helvetica" charset="0"/>
                <a:cs typeface="Helvetica" charset="0"/>
              </a:rPr>
              <a:t>Phosphorus in the Everglades</a:t>
            </a:r>
            <a:endParaRPr lang="en-US" sz="2000" dirty="0">
              <a:latin typeface="Helvetica" charset="0"/>
              <a:ea typeface="Helvetica" charset="0"/>
              <a:cs typeface="Helvetica"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702" r="212"/>
          <a:stretch/>
        </p:blipFill>
        <p:spPr>
          <a:xfrm>
            <a:off x="685800" y="1981200"/>
            <a:ext cx="4295734" cy="3657600"/>
          </a:xfrm>
          <a:prstGeom prst="rect">
            <a:avLst/>
          </a:prstGeom>
        </p:spPr>
      </p:pic>
    </p:spTree>
    <p:extLst>
      <p:ext uri="{BB962C8B-B14F-4D97-AF65-F5344CB8AC3E}">
        <p14:creationId xmlns:p14="http://schemas.microsoft.com/office/powerpoint/2010/main" val="18797716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33400" y="1905000"/>
            <a:ext cx="8001000" cy="1828800"/>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pPr marL="342900" indent="-342900">
              <a:spcAft>
                <a:spcPts val="600"/>
              </a:spcAft>
              <a:buFont typeface="Arial" charset="0"/>
              <a:buChar char="•"/>
            </a:pPr>
            <a:r>
              <a:rPr lang="en-US" sz="2000" dirty="0">
                <a:solidFill>
                  <a:schemeClr val="tx1">
                    <a:lumMod val="50000"/>
                    <a:lumOff val="50000"/>
                  </a:schemeClr>
                </a:solidFill>
                <a:latin typeface="Helvetica" charset="0"/>
                <a:ea typeface="Helvetica" charset="0"/>
                <a:cs typeface="Helvetica" charset="0"/>
              </a:rPr>
              <a:t>Runoff from residential developments, roadways, commercial areas, and fertilization of landscapes, yards, and golf courses</a:t>
            </a:r>
          </a:p>
          <a:p>
            <a:pPr marL="342900" indent="-342900">
              <a:spcAft>
                <a:spcPts val="600"/>
              </a:spcAft>
              <a:buFont typeface="Arial" charset="0"/>
              <a:buChar char="•"/>
            </a:pPr>
            <a:r>
              <a:rPr lang="en-US" sz="2000" dirty="0">
                <a:solidFill>
                  <a:schemeClr val="tx1">
                    <a:lumMod val="50000"/>
                    <a:lumOff val="50000"/>
                  </a:schemeClr>
                </a:solidFill>
                <a:latin typeface="Helvetica" charset="0"/>
                <a:ea typeface="Helvetica" charset="0"/>
                <a:cs typeface="Helvetica" charset="0"/>
              </a:rPr>
              <a:t>Agricultural livestock </a:t>
            </a:r>
          </a:p>
          <a:p>
            <a:pPr marL="342900" indent="-342900">
              <a:spcAft>
                <a:spcPts val="600"/>
              </a:spcAft>
              <a:buFont typeface="Arial" charset="0"/>
              <a:buChar char="•"/>
            </a:pPr>
            <a:r>
              <a:rPr lang="en-US" sz="2000" dirty="0">
                <a:solidFill>
                  <a:schemeClr val="tx1">
                    <a:lumMod val="50000"/>
                    <a:lumOff val="50000"/>
                  </a:schemeClr>
                </a:solidFill>
                <a:latin typeface="Helvetica" charset="0"/>
                <a:ea typeface="Helvetica" charset="0"/>
                <a:cs typeface="Helvetica" charset="0"/>
              </a:rPr>
              <a:t>Agricultural row crops </a:t>
            </a:r>
          </a:p>
        </p:txBody>
      </p:sp>
      <p:sp>
        <p:nvSpPr>
          <p:cNvPr id="3" name="Title 1"/>
          <p:cNvSpPr>
            <a:spLocks noGrp="1"/>
          </p:cNvSpPr>
          <p:nvPr>
            <p:ph type="title"/>
          </p:nvPr>
        </p:nvSpPr>
        <p:spPr>
          <a:xfrm>
            <a:off x="533400" y="381000"/>
            <a:ext cx="7610475" cy="802909"/>
          </a:xfrm>
        </p:spPr>
        <p:txBody>
          <a:bodyPr>
            <a:noAutofit/>
          </a:bodyPr>
          <a:lstStyle/>
          <a:p>
            <a:r>
              <a:rPr lang="en-US" sz="3200" dirty="0">
                <a:latin typeface="Helvetica" charset="0"/>
                <a:ea typeface="Helvetica" charset="0"/>
                <a:cs typeface="Helvetica" charset="0"/>
              </a:rPr>
              <a:t>Sources of Phosphorus Pollution</a:t>
            </a:r>
            <a:endParaRPr lang="en-US" sz="2000" dirty="0">
              <a:latin typeface="Helvetica" charset="0"/>
              <a:ea typeface="Helvetica" charset="0"/>
              <a:cs typeface="Helvetica"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637" y="3886200"/>
            <a:ext cx="2776595" cy="209774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5703" y="3903617"/>
            <a:ext cx="2707026" cy="210726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3903617"/>
            <a:ext cx="2695259" cy="2107261"/>
          </a:xfrm>
          <a:prstGeom prst="rect">
            <a:avLst/>
          </a:prstGeom>
        </p:spPr>
      </p:pic>
    </p:spTree>
    <p:extLst>
      <p:ext uri="{BB962C8B-B14F-4D97-AF65-F5344CB8AC3E}">
        <p14:creationId xmlns:p14="http://schemas.microsoft.com/office/powerpoint/2010/main" val="2067070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33400" y="1905000"/>
            <a:ext cx="8001000" cy="4267200"/>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pPr marL="342900" indent="-342900">
              <a:spcAft>
                <a:spcPts val="600"/>
              </a:spcAft>
              <a:buFont typeface="Arial" charset="0"/>
              <a:buChar char="•"/>
            </a:pPr>
            <a:r>
              <a:rPr lang="en-US" sz="2000" dirty="0">
                <a:solidFill>
                  <a:schemeClr val="tx1">
                    <a:lumMod val="50000"/>
                    <a:lumOff val="50000"/>
                  </a:schemeClr>
                </a:solidFill>
                <a:latin typeface="Helvetica" charset="0"/>
                <a:ea typeface="Helvetica" charset="0"/>
                <a:cs typeface="Helvetica" charset="0"/>
              </a:rPr>
              <a:t>The State of Florida has invested more than $1.8 billion in water quality improvements aimed at lowering phosphorus levels. </a:t>
            </a:r>
          </a:p>
          <a:p>
            <a:pPr marL="342900" indent="-342900">
              <a:spcAft>
                <a:spcPts val="600"/>
              </a:spcAft>
              <a:buFont typeface="Arial" charset="0"/>
              <a:buChar char="•"/>
            </a:pPr>
            <a:r>
              <a:rPr lang="en-US" sz="2000" dirty="0">
                <a:solidFill>
                  <a:schemeClr val="tx1">
                    <a:lumMod val="50000"/>
                    <a:lumOff val="50000"/>
                  </a:schemeClr>
                </a:solidFill>
                <a:latin typeface="Helvetica" charset="0"/>
                <a:ea typeface="Helvetica" charset="0"/>
                <a:cs typeface="Helvetica" charset="0"/>
              </a:rPr>
              <a:t>The 1994 Florida Forever Act mandated and funded construction of </a:t>
            </a:r>
            <a:r>
              <a:rPr lang="en-US" sz="2000" dirty="0" err="1">
                <a:solidFill>
                  <a:schemeClr val="tx1">
                    <a:lumMod val="50000"/>
                    <a:lumOff val="50000"/>
                  </a:schemeClr>
                </a:solidFill>
                <a:latin typeface="Helvetica" charset="0"/>
                <a:ea typeface="Helvetica" charset="0"/>
                <a:cs typeface="Helvetica" charset="0"/>
              </a:rPr>
              <a:t>Stormwater</a:t>
            </a:r>
            <a:r>
              <a:rPr lang="en-US" sz="2000" dirty="0">
                <a:solidFill>
                  <a:schemeClr val="tx1">
                    <a:lumMod val="50000"/>
                    <a:lumOff val="50000"/>
                  </a:schemeClr>
                </a:solidFill>
                <a:latin typeface="Helvetica" charset="0"/>
                <a:ea typeface="Helvetica" charset="0"/>
                <a:cs typeface="Helvetica" charset="0"/>
              </a:rPr>
              <a:t> Treatment Areas (</a:t>
            </a:r>
            <a:r>
              <a:rPr lang="en-US" sz="2000" dirty="0" smtClean="0">
                <a:solidFill>
                  <a:schemeClr val="tx1">
                    <a:lumMod val="50000"/>
                    <a:lumOff val="50000"/>
                  </a:schemeClr>
                </a:solidFill>
                <a:latin typeface="Helvetica" charset="0"/>
                <a:ea typeface="Helvetica" charset="0"/>
                <a:cs typeface="Helvetica" charset="0"/>
              </a:rPr>
              <a:t>STA’s)</a:t>
            </a:r>
          </a:p>
          <a:p>
            <a:pPr marL="342900" indent="-342900">
              <a:spcAft>
                <a:spcPts val="600"/>
              </a:spcAft>
              <a:buFont typeface="Arial" charset="0"/>
              <a:buChar char="•"/>
            </a:pPr>
            <a:r>
              <a:rPr lang="en-US" sz="2000" dirty="0" smtClean="0">
                <a:solidFill>
                  <a:schemeClr val="tx1">
                    <a:lumMod val="50000"/>
                    <a:lumOff val="50000"/>
                  </a:schemeClr>
                </a:solidFill>
                <a:latin typeface="Helvetica" charset="0"/>
                <a:ea typeface="Helvetica" charset="0"/>
                <a:cs typeface="Helvetica" charset="0"/>
              </a:rPr>
              <a:t>So </a:t>
            </a:r>
            <a:r>
              <a:rPr lang="en-US" sz="2000" dirty="0">
                <a:solidFill>
                  <a:schemeClr val="tx1">
                    <a:lumMod val="50000"/>
                    <a:lumOff val="50000"/>
                  </a:schemeClr>
                </a:solidFill>
                <a:latin typeface="Helvetica" charset="0"/>
                <a:ea typeface="Helvetica" charset="0"/>
                <a:cs typeface="Helvetica" charset="0"/>
              </a:rPr>
              <a:t>far 57,000 acres of land south of Lake Okeechobee have been converted to STA’s.</a:t>
            </a:r>
          </a:p>
          <a:p>
            <a:pPr marL="342900" indent="-342900">
              <a:spcAft>
                <a:spcPts val="600"/>
              </a:spcAft>
              <a:buFont typeface="Arial" charset="0"/>
              <a:buChar char="•"/>
            </a:pPr>
            <a:endParaRPr lang="en-US" sz="2200" dirty="0">
              <a:solidFill>
                <a:schemeClr val="tx1">
                  <a:lumMod val="50000"/>
                  <a:lumOff val="50000"/>
                </a:schemeClr>
              </a:solidFill>
              <a:latin typeface="Helvetica" charset="0"/>
              <a:ea typeface="Helvetica" charset="0"/>
              <a:cs typeface="Helvetica" charset="0"/>
            </a:endParaRPr>
          </a:p>
        </p:txBody>
      </p:sp>
      <p:sp>
        <p:nvSpPr>
          <p:cNvPr id="3" name="Title 1"/>
          <p:cNvSpPr>
            <a:spLocks noGrp="1"/>
          </p:cNvSpPr>
          <p:nvPr>
            <p:ph type="title"/>
          </p:nvPr>
        </p:nvSpPr>
        <p:spPr>
          <a:xfrm>
            <a:off x="533400" y="381000"/>
            <a:ext cx="7610475" cy="802909"/>
          </a:xfrm>
        </p:spPr>
        <p:txBody>
          <a:bodyPr>
            <a:noAutofit/>
          </a:bodyPr>
          <a:lstStyle/>
          <a:p>
            <a:r>
              <a:rPr lang="en-US" sz="3200" dirty="0">
                <a:latin typeface="Helvetica" charset="0"/>
                <a:ea typeface="Helvetica" charset="0"/>
                <a:cs typeface="Helvetica" charset="0"/>
              </a:rPr>
              <a:t>Investing in a Solution</a:t>
            </a:r>
            <a:endParaRPr lang="en-US" sz="2000" dirty="0">
              <a:latin typeface="Helvetica" charset="0"/>
              <a:ea typeface="Helvetica" charset="0"/>
              <a:cs typeface="Helvetica" charset="0"/>
            </a:endParaRPr>
          </a:p>
        </p:txBody>
      </p:sp>
    </p:spTree>
    <p:extLst>
      <p:ext uri="{BB962C8B-B14F-4D97-AF65-F5344CB8AC3E}">
        <p14:creationId xmlns:p14="http://schemas.microsoft.com/office/powerpoint/2010/main" val="468597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33400" y="381000"/>
            <a:ext cx="7610475" cy="802909"/>
          </a:xfrm>
        </p:spPr>
        <p:txBody>
          <a:bodyPr>
            <a:noAutofit/>
          </a:bodyPr>
          <a:lstStyle/>
          <a:p>
            <a:r>
              <a:rPr lang="en-US" sz="3200" dirty="0">
                <a:latin typeface="Helvetica" charset="0"/>
                <a:ea typeface="Helvetica" charset="0"/>
                <a:cs typeface="Helvetica" charset="0"/>
              </a:rPr>
              <a:t>Video: </a:t>
            </a:r>
            <a:r>
              <a:rPr lang="en-US" sz="3200" dirty="0" err="1">
                <a:latin typeface="Helvetica" charset="0"/>
                <a:ea typeface="Helvetica" charset="0"/>
                <a:cs typeface="Helvetica" charset="0"/>
              </a:rPr>
              <a:t>Stormwater</a:t>
            </a:r>
            <a:r>
              <a:rPr lang="en-US" sz="3200" dirty="0">
                <a:latin typeface="Helvetica" charset="0"/>
                <a:ea typeface="Helvetica" charset="0"/>
                <a:cs typeface="Helvetica" charset="0"/>
              </a:rPr>
              <a:t> Treatment Areas </a:t>
            </a:r>
            <a:endParaRPr lang="en-US" sz="2000" dirty="0">
              <a:latin typeface="Helvetica" charset="0"/>
              <a:ea typeface="Helvetica" charset="0"/>
              <a:cs typeface="Helvetica" charset="0"/>
            </a:endParaRPr>
          </a:p>
        </p:txBody>
      </p:sp>
      <p:sp>
        <p:nvSpPr>
          <p:cNvPr id="4" name="Content Placeholder 2"/>
          <p:cNvSpPr txBox="1">
            <a:spLocks/>
          </p:cNvSpPr>
          <p:nvPr/>
        </p:nvSpPr>
        <p:spPr>
          <a:xfrm>
            <a:off x="581167" y="1828800"/>
            <a:ext cx="5625023" cy="609600"/>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pPr algn="ctr">
              <a:spcBef>
                <a:spcPts val="0"/>
              </a:spcBef>
            </a:pPr>
            <a:r>
              <a:rPr lang="en-US" sz="1800" u="sng" dirty="0" smtClean="0">
                <a:latin typeface="Helvetica" charset="0"/>
                <a:ea typeface="Helvetica" charset="0"/>
                <a:cs typeface="Helvetica" charset="0"/>
                <a:hlinkClick r:id="rId3"/>
              </a:rPr>
              <a:t>https://www.youtube.com/watch?v=FeUHSRzUYcE</a:t>
            </a:r>
            <a:r>
              <a:rPr lang="en-US" sz="1800" dirty="0" smtClean="0">
                <a:latin typeface="Helvetica" charset="0"/>
                <a:ea typeface="Helvetica" charset="0"/>
                <a:cs typeface="Helvetica" charset="0"/>
              </a:rPr>
              <a:t>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286000"/>
            <a:ext cx="5510154" cy="4233583"/>
          </a:xfrm>
          <a:prstGeom prst="rect">
            <a:avLst/>
          </a:prstGeom>
        </p:spPr>
      </p:pic>
      <p:sp>
        <p:nvSpPr>
          <p:cNvPr id="6" name="TextBox 5"/>
          <p:cNvSpPr txBox="1"/>
          <p:nvPr/>
        </p:nvSpPr>
        <p:spPr>
          <a:xfrm>
            <a:off x="6300587" y="5562600"/>
            <a:ext cx="2309754" cy="1169551"/>
          </a:xfrm>
          <a:prstGeom prst="rect">
            <a:avLst/>
          </a:prstGeom>
          <a:noFill/>
        </p:spPr>
        <p:txBody>
          <a:bodyPr wrap="square" rtlCol="0">
            <a:spAutoFit/>
          </a:bodyPr>
          <a:lstStyle/>
          <a:p>
            <a:r>
              <a:rPr lang="en-US" sz="1400" dirty="0">
                <a:latin typeface="Helvetica" charset="0"/>
                <a:ea typeface="Helvetica" charset="0"/>
                <a:cs typeface="Helvetica" charset="0"/>
              </a:rPr>
              <a:t>South Florida Water Management District: https://</a:t>
            </a:r>
            <a:r>
              <a:rPr lang="en-US" sz="1400" dirty="0" err="1">
                <a:latin typeface="Helvetica" charset="0"/>
                <a:ea typeface="Helvetica" charset="0"/>
                <a:cs typeface="Helvetica" charset="0"/>
              </a:rPr>
              <a:t>www.sfwmd.gov</a:t>
            </a:r>
            <a:r>
              <a:rPr lang="en-US" sz="1400" dirty="0">
                <a:latin typeface="Helvetica" charset="0"/>
                <a:ea typeface="Helvetica" charset="0"/>
                <a:cs typeface="Helvetica" charset="0"/>
              </a:rPr>
              <a:t>/our-work/</a:t>
            </a:r>
            <a:r>
              <a:rPr lang="en-US" sz="1400" dirty="0" err="1">
                <a:latin typeface="Helvetica" charset="0"/>
                <a:ea typeface="Helvetica" charset="0"/>
                <a:cs typeface="Helvetica" charset="0"/>
              </a:rPr>
              <a:t>wq-stas</a:t>
            </a:r>
            <a:r>
              <a:rPr lang="en-US" sz="1400" dirty="0">
                <a:latin typeface="Helvetica" charset="0"/>
                <a:ea typeface="Helvetica" charset="0"/>
                <a:cs typeface="Helvetica" charset="0"/>
              </a:rPr>
              <a:t> </a:t>
            </a:r>
          </a:p>
          <a:p>
            <a:endParaRPr lang="en-US" sz="1400" dirty="0">
              <a:latin typeface="Helvetica" charset="0"/>
              <a:ea typeface="Helvetica" charset="0"/>
              <a:cs typeface="Helvetica" charset="0"/>
            </a:endParaRPr>
          </a:p>
        </p:txBody>
      </p:sp>
    </p:spTree>
    <p:extLst>
      <p:ext uri="{BB962C8B-B14F-4D97-AF65-F5344CB8AC3E}">
        <p14:creationId xmlns:p14="http://schemas.microsoft.com/office/powerpoint/2010/main" val="21078417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3600" i="0" u="none" strike="noStrike" cap="none" normalizeH="0" baseline="0" dirty="0" err="1" smtClean="0">
            <a:ln>
              <a:noFill/>
            </a:ln>
            <a:solidFill>
              <a:srgbClr val="FFFFFF"/>
            </a:solidFill>
            <a:effectLst/>
            <a:latin typeface="Helvetica"/>
            <a:ea typeface="Calibri" pitchFamily="34" charset="0"/>
            <a:cs typeface="Helvetica"/>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6153</TotalTime>
  <Words>1015</Words>
  <Application>Microsoft Office PowerPoint</Application>
  <PresentationFormat>On-screen Show (4:3)</PresentationFormat>
  <Paragraphs>109</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MS PGothic</vt:lpstr>
      <vt:lpstr>Arial</vt:lpstr>
      <vt:lpstr>Calibri</vt:lpstr>
      <vt:lpstr>Helvetica</vt:lpstr>
      <vt:lpstr>Helvetica Neue</vt:lpstr>
      <vt:lpstr>HelveticaNeue</vt:lpstr>
      <vt:lpstr>Office Theme</vt:lpstr>
      <vt:lpstr>PowerPoint Presentation</vt:lpstr>
      <vt:lpstr>PowerPoint Presentation</vt:lpstr>
      <vt:lpstr>Phosphorus</vt:lpstr>
      <vt:lpstr>Phosphorus in the Everglades</vt:lpstr>
      <vt:lpstr>Phosphorus in the Everglades</vt:lpstr>
      <vt:lpstr>Phosphorus in the Everglades</vt:lpstr>
      <vt:lpstr>Sources of Phosphorus Pollution</vt:lpstr>
      <vt:lpstr>Investing in a Solution</vt:lpstr>
      <vt:lpstr>Video: Stormwater Treatment Areas </vt:lpstr>
      <vt:lpstr>How STAs Work</vt:lpstr>
      <vt:lpstr>PowerPoint Presentation</vt:lpstr>
      <vt:lpstr>Wildlife in the Wetlands</vt:lpstr>
      <vt:lpstr>PowerPoint Presentation</vt:lpstr>
      <vt:lpstr>STA-2</vt:lpstr>
      <vt:lpstr>STA-2</vt:lpstr>
      <vt:lpstr>Assignment</vt:lpstr>
      <vt:lpstr>PowerPoint Presentation</vt:lpstr>
      <vt:lpstr>PowerPoint Presentation</vt:lpstr>
      <vt:lpstr>PowerPoint Presentation</vt:lpstr>
      <vt:lpstr>Why is Water Quality Important to the Everglades? </vt:lpstr>
    </vt:vector>
  </TitlesOfParts>
  <Company>Florida Atlantic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Hardwood Hammock</dc:title>
  <dc:creator>Veronica Frehm</dc:creator>
  <cp:lastModifiedBy>Dream in Green 3</cp:lastModifiedBy>
  <cp:revision>247</cp:revision>
  <cp:lastPrinted>2017-08-25T21:04:41Z</cp:lastPrinted>
  <dcterms:created xsi:type="dcterms:W3CDTF">2014-03-26T17:27:05Z</dcterms:created>
  <dcterms:modified xsi:type="dcterms:W3CDTF">2017-09-19T19:27:36Z</dcterms:modified>
</cp:coreProperties>
</file>